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3" r:id="rId5"/>
    <p:sldId id="266" r:id="rId6"/>
    <p:sldId id="259" r:id="rId7"/>
    <p:sldId id="260" r:id="rId8"/>
    <p:sldId id="261" r:id="rId9"/>
    <p:sldId id="267" r:id="rId10"/>
    <p:sldId id="268" r:id="rId11"/>
    <p:sldId id="269" r:id="rId12"/>
    <p:sldId id="262" r:id="rId13"/>
    <p:sldId id="270" r:id="rId14"/>
    <p:sldId id="263" r:id="rId15"/>
    <p:sldId id="264" r:id="rId16"/>
    <p:sldId id="271" r:id="rId17"/>
    <p:sldId id="272" r:id="rId18"/>
    <p:sldId id="265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77B67-4B11-4CD8-B8FD-B7897083B878}" type="datetimeFigureOut">
              <a:rPr lang="cs-CZ" smtClean="0"/>
              <a:t>25.01.2019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07400-C3FF-41C6-94BE-B5364DE0AF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515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77B67-4B11-4CD8-B8FD-B7897083B878}" type="datetimeFigureOut">
              <a:rPr lang="cs-CZ" smtClean="0"/>
              <a:t>25.01.2019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07400-C3FF-41C6-94BE-B5364DE0AF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1673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77B67-4B11-4CD8-B8FD-B7897083B878}" type="datetimeFigureOut">
              <a:rPr lang="cs-CZ" smtClean="0"/>
              <a:t>25.01.2019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07400-C3FF-41C6-94BE-B5364DE0AF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7851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77B67-4B11-4CD8-B8FD-B7897083B878}" type="datetimeFigureOut">
              <a:rPr lang="cs-CZ" smtClean="0"/>
              <a:t>25.01.2019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07400-C3FF-41C6-94BE-B5364DE0AF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8694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77B67-4B11-4CD8-B8FD-B7897083B878}" type="datetimeFigureOut">
              <a:rPr lang="cs-CZ" smtClean="0"/>
              <a:t>25.01.2019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07400-C3FF-41C6-94BE-B5364DE0AF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7555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77B67-4B11-4CD8-B8FD-B7897083B878}" type="datetimeFigureOut">
              <a:rPr lang="cs-CZ" smtClean="0"/>
              <a:t>25.01.2019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07400-C3FF-41C6-94BE-B5364DE0AF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5089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77B67-4B11-4CD8-B8FD-B7897083B878}" type="datetimeFigureOut">
              <a:rPr lang="cs-CZ" smtClean="0"/>
              <a:t>25.01.2019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07400-C3FF-41C6-94BE-B5364DE0AF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5151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77B67-4B11-4CD8-B8FD-B7897083B878}" type="datetimeFigureOut">
              <a:rPr lang="cs-CZ" smtClean="0"/>
              <a:t>25.01.2019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07400-C3FF-41C6-94BE-B5364DE0AF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674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77B67-4B11-4CD8-B8FD-B7897083B878}" type="datetimeFigureOut">
              <a:rPr lang="cs-CZ" smtClean="0"/>
              <a:t>25.01.2019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07400-C3FF-41C6-94BE-B5364DE0AF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8187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77B67-4B11-4CD8-B8FD-B7897083B878}" type="datetimeFigureOut">
              <a:rPr lang="cs-CZ" smtClean="0"/>
              <a:t>25.01.2019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07400-C3FF-41C6-94BE-B5364DE0AF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8852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77B67-4B11-4CD8-B8FD-B7897083B878}" type="datetimeFigureOut">
              <a:rPr lang="cs-CZ" smtClean="0"/>
              <a:t>25.01.2019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07400-C3FF-41C6-94BE-B5364DE0AF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5874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77B67-4B11-4CD8-B8FD-B7897083B878}" type="datetimeFigureOut">
              <a:rPr lang="cs-CZ" smtClean="0"/>
              <a:t>25.01.2019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07400-C3FF-41C6-94BE-B5364DE0AF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5037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cs-CZ" b="1" dirty="0" smtClean="0"/>
              <a:t>EU – „Učíme se ze života pro život“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 fontScale="62500" lnSpcReduction="20000"/>
          </a:bodyPr>
          <a:lstStyle/>
          <a:p>
            <a:endParaRPr lang="cs-CZ" sz="4400" b="1" u="sng" dirty="0" smtClean="0">
              <a:solidFill>
                <a:srgbClr val="7030A0"/>
              </a:solidFill>
            </a:endParaRPr>
          </a:p>
          <a:p>
            <a:r>
              <a:rPr lang="cs-CZ" sz="7700" b="1" u="sng" dirty="0" smtClean="0">
                <a:solidFill>
                  <a:srgbClr val="00B0F0"/>
                </a:solidFill>
              </a:rPr>
              <a:t>Sekty</a:t>
            </a:r>
          </a:p>
          <a:p>
            <a:r>
              <a:rPr lang="cs-CZ" sz="5400" dirty="0" smtClean="0"/>
              <a:t>9. </a:t>
            </a:r>
            <a:r>
              <a:rPr lang="cs-CZ" sz="5400" dirty="0"/>
              <a:t>B</a:t>
            </a:r>
            <a:endParaRPr lang="cs-CZ" sz="5400" dirty="0" smtClean="0"/>
          </a:p>
          <a:p>
            <a:endParaRPr lang="cs-CZ" sz="4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23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628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426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224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317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708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688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306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096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178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 fontScale="90000"/>
          </a:bodyPr>
          <a:lstStyle/>
          <a:p>
            <a:pPr algn="ctr"/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4000" b="1" dirty="0" smtClean="0"/>
              <a:t>Implementace krajského akčního plánu Kraje Vysočina I – Učíme se ze života pro život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it-IT" sz="3200" b="1" dirty="0"/>
              <a:t>Registrační číslo: CZ.02.3.68/0.0/0.0/16_034/0008656</a:t>
            </a:r>
            <a:endParaRPr lang="cs-CZ" sz="32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2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6133649"/>
              </p:ext>
            </p:extLst>
          </p:nvPr>
        </p:nvGraphicFramePr>
        <p:xfrm>
          <a:off x="508000" y="1092200"/>
          <a:ext cx="11214100" cy="49166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91342"/>
                <a:gridCol w="7122758"/>
              </a:tblGrid>
              <a:tr h="992250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Rozvíjená oblast: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Čtenářská gramotnost mimo výuku českého jazyka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25450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Oblast vzdělávání / předmět: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</a:rPr>
                        <a:t>Občanská výchova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20872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Název aktivity: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</a:rPr>
                        <a:t>Sekty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20823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Stupeň vzdělávání: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ZŠ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57273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Ročník: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8. – 9.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01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Základní informace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cs-CZ" dirty="0" smtClean="0"/>
              <a:t>Název aktivity: </a:t>
            </a:r>
            <a:r>
              <a:rPr lang="cs-CZ" b="1" i="1" dirty="0" smtClean="0">
                <a:solidFill>
                  <a:srgbClr val="7030A0"/>
                </a:solidFill>
              </a:rPr>
              <a:t>Sekty</a:t>
            </a:r>
          </a:p>
          <a:p>
            <a:pPr lvl="0"/>
            <a:r>
              <a:rPr lang="cs-CZ" dirty="0" smtClean="0"/>
              <a:t>Cílová skupina: </a:t>
            </a:r>
            <a:r>
              <a:rPr lang="cs-CZ" b="1" i="1" dirty="0" smtClean="0">
                <a:solidFill>
                  <a:srgbClr val="7030A0"/>
                </a:solidFill>
              </a:rPr>
              <a:t>žáci 8. – 9. ročníku ZŠ</a:t>
            </a:r>
          </a:p>
          <a:p>
            <a:pPr lvl="0"/>
            <a:r>
              <a:rPr lang="cs-CZ" b="1" dirty="0" smtClean="0"/>
              <a:t>Cíl aktivity: </a:t>
            </a:r>
          </a:p>
          <a:p>
            <a:pPr lvl="0">
              <a:buNone/>
            </a:pPr>
            <a:r>
              <a:rPr lang="cs-CZ" dirty="0" smtClean="0"/>
              <a:t>a) </a:t>
            </a:r>
            <a:r>
              <a:rPr lang="cs-CZ" b="1" dirty="0" smtClean="0">
                <a:solidFill>
                  <a:srgbClr val="00B0F0"/>
                </a:solidFill>
              </a:rPr>
              <a:t>transferový</a:t>
            </a:r>
            <a:r>
              <a:rPr lang="cs-CZ" b="1" dirty="0" smtClean="0"/>
              <a:t> </a:t>
            </a:r>
            <a:r>
              <a:rPr lang="cs-CZ" dirty="0" smtClean="0"/>
              <a:t>(v oblasti rozvoje čtenářské gramotnosti),</a:t>
            </a:r>
          </a:p>
          <a:p>
            <a:pPr lvl="0">
              <a:buFont typeface="Wingdings" pitchFamily="2" charset="2"/>
              <a:buChar char="Ø"/>
            </a:pPr>
            <a:r>
              <a:rPr lang="cs-CZ" dirty="0" smtClean="0"/>
              <a:t> </a:t>
            </a:r>
            <a:r>
              <a:rPr lang="cs-CZ" i="1" dirty="0" smtClean="0"/>
              <a:t>žák porozumí textu, vyhledává v nich požadované informace,</a:t>
            </a:r>
          </a:p>
          <a:p>
            <a:pPr lvl="0">
              <a:buFont typeface="Wingdings" pitchFamily="2" charset="2"/>
              <a:buChar char="Ø"/>
            </a:pPr>
            <a:r>
              <a:rPr lang="cs-CZ" i="1" dirty="0" smtClean="0"/>
              <a:t>aplikuje znalosti získané ve výkladové části hodiny,</a:t>
            </a:r>
          </a:p>
          <a:p>
            <a:pPr lvl="0">
              <a:buNone/>
            </a:pPr>
            <a:r>
              <a:rPr lang="cs-CZ" dirty="0" smtClean="0"/>
              <a:t>b) </a:t>
            </a:r>
            <a:r>
              <a:rPr lang="cs-CZ" b="1" dirty="0" smtClean="0">
                <a:solidFill>
                  <a:srgbClr val="00B0F0"/>
                </a:solidFill>
              </a:rPr>
              <a:t>oborový</a:t>
            </a:r>
            <a:r>
              <a:rPr lang="cs-CZ" dirty="0" smtClean="0"/>
              <a:t> (předmět občanská výchova),</a:t>
            </a:r>
          </a:p>
          <a:p>
            <a:pPr lvl="0">
              <a:buFont typeface="Wingdings" pitchFamily="2" charset="2"/>
              <a:buChar char="Ø"/>
            </a:pPr>
            <a:r>
              <a:rPr lang="cs-CZ" i="1" dirty="0" smtClean="0"/>
              <a:t>je schopen vyjmenovat znaky sektářského chování,</a:t>
            </a:r>
          </a:p>
          <a:p>
            <a:pPr lvl="0">
              <a:buFont typeface="Wingdings" pitchFamily="2" charset="2"/>
              <a:buChar char="Ø"/>
            </a:pPr>
            <a:r>
              <a:rPr lang="cs-CZ" i="1" dirty="0" smtClean="0"/>
              <a:t>zdůvodní nebezpečí sekt, umí formulovat své postoje</a:t>
            </a:r>
            <a:r>
              <a:rPr lang="cs-CZ" dirty="0" smtClean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27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7999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03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058" y="1587"/>
            <a:ext cx="9141884" cy="6856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57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273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551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936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</TotalTime>
  <Words>74</Words>
  <Application>Microsoft Office PowerPoint</Application>
  <PresentationFormat>Širokoúhlá obrazovka</PresentationFormat>
  <Paragraphs>44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Motiv Office</vt:lpstr>
      <vt:lpstr>EU – „Učíme se ze života pro život“</vt:lpstr>
      <vt:lpstr> Implementace krajského akčního plánu Kraje Vysočina I – Učíme se ze života pro život </vt:lpstr>
      <vt:lpstr>Prezentace aplikace PowerPoint</vt:lpstr>
      <vt:lpstr>Základní informace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 – „Učíme se ze života pro život</dc:title>
  <dc:creator>ucitel</dc:creator>
  <cp:lastModifiedBy>ucitel</cp:lastModifiedBy>
  <cp:revision>27</cp:revision>
  <dcterms:created xsi:type="dcterms:W3CDTF">2018-10-22T09:33:21Z</dcterms:created>
  <dcterms:modified xsi:type="dcterms:W3CDTF">2019-01-25T11:59:31Z</dcterms:modified>
</cp:coreProperties>
</file>