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F431C0-AF11-A6BC-5792-EDBCD338CB25}" v="152" dt="2026-02-24T18:16:40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8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0" name="Group 10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12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Freeform: Shape 14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brázek 3" descr="Obsah obrázku text, obloha, strom, venku&#10;&#10;Obsah generovaný pomocí AI může být nesprávný.">
            <a:extLst>
              <a:ext uri="{FF2B5EF4-FFF2-40B4-BE49-F238E27FC236}">
                <a16:creationId xmlns:a16="http://schemas.microsoft.com/office/drawing/2014/main" id="{53C62C3B-5D95-D8DD-8694-9FE1242F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14" t="3932" r="716" b="4836"/>
          <a:stretch>
            <a:fillRect/>
          </a:stretch>
        </p:blipFill>
        <p:spPr>
          <a:xfrm>
            <a:off x="457200" y="2309"/>
            <a:ext cx="11266073" cy="6867705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A3FA9-C43D-6DC4-E9DF-63248A36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558" y="741391"/>
            <a:ext cx="4771241" cy="1165931"/>
          </a:xfrm>
        </p:spPr>
        <p:txBody>
          <a:bodyPr anchor="b">
            <a:normAutofit/>
          </a:bodyPr>
          <a:lstStyle/>
          <a:p>
            <a:r>
              <a:rPr lang="cs-CZ" sz="5200" err="1"/>
              <a:t>ErasmusDays</a:t>
            </a:r>
            <a:endParaRPr lang="cs-CZ" sz="5200"/>
          </a:p>
        </p:txBody>
      </p:sp>
      <p:pic>
        <p:nvPicPr>
          <p:cNvPr id="5" name="Obrázek 4" descr="Obsah obrázku text, snímek obrazovky, Písmo, Grafika&#10;&#10;Obsah generovaný pomocí AI může být nesprávný.">
            <a:extLst>
              <a:ext uri="{FF2B5EF4-FFF2-40B4-BE49-F238E27FC236}">
                <a16:creationId xmlns:a16="http://schemas.microsoft.com/office/drawing/2014/main" id="{4841F7D1-1014-66BD-49F0-8B82B58DB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9" y="1926105"/>
            <a:ext cx="6438003" cy="360478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0F7C2E-0ACF-E071-1268-1C915C762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558" y="1921567"/>
            <a:ext cx="4771241" cy="40597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cs-CZ" sz="2000" dirty="0"/>
              <a:t>Ve dnech </a:t>
            </a:r>
            <a:r>
              <a:rPr lang="cs-CZ" sz="2000" b="1" dirty="0"/>
              <a:t>13.–18. října 2025</a:t>
            </a:r>
            <a:r>
              <a:rPr lang="cs-CZ" sz="2000" dirty="0"/>
              <a:t> se naše škola zapojila do celoevropské iniciativy </a:t>
            </a:r>
            <a:r>
              <a:rPr lang="cs-CZ" sz="2000" err="1"/>
              <a:t>ErasmusDays</a:t>
            </a:r>
            <a:r>
              <a:rPr lang="cs-CZ" sz="2000" dirty="0"/>
              <a:t>, která připomíná přínosy programu Erasmus+ pro žáky i pedagogy.</a:t>
            </a:r>
          </a:p>
          <a:p>
            <a:r>
              <a:rPr lang="cs-CZ" sz="2000" dirty="0"/>
              <a:t>celoevropská iniciativa programu Erasmus+</a:t>
            </a:r>
          </a:p>
          <a:p>
            <a:r>
              <a:rPr lang="cs-CZ" sz="2000" dirty="0"/>
              <a:t>představení mezinárodní spolupráce ve vzdělávání</a:t>
            </a:r>
          </a:p>
          <a:p>
            <a:r>
              <a:rPr lang="cs-CZ" sz="2000" dirty="0"/>
              <a:t>sdílení zkušeností ze zahraničních mobilit</a:t>
            </a:r>
          </a:p>
          <a:p>
            <a:r>
              <a:rPr lang="cs-CZ" sz="2000" dirty="0"/>
              <a:t>akce určená výhradně žákům školy</a:t>
            </a:r>
          </a:p>
          <a:p>
            <a:pPr marL="0" indent="0">
              <a:buNone/>
            </a:pPr>
            <a:endParaRPr lang="cs-CZ" sz="2000" dirty="0">
              <a:latin typeface="Arial"/>
              <a:cs typeface="Arial"/>
            </a:endParaRPr>
          </a:p>
          <a:p>
            <a:endParaRPr lang="cs-CZ" sz="20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7183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E132B9-13A6-F254-AAD6-2B98966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cs-CZ" sz="5200"/>
              <a:t>Erasmus+ u nás na ZŠ Nádražní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snímek obrazovky, displej, Zobrazovací zařízení&#10;&#10;Obsah generovaný pomocí AI může být nesprávný.">
            <a:extLst>
              <a:ext uri="{FF2B5EF4-FFF2-40B4-BE49-F238E27FC236}">
                <a16:creationId xmlns:a16="http://schemas.microsoft.com/office/drawing/2014/main" id="{32E749CD-7D2E-5195-3B8E-50489CE5C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18" b="20573"/>
          <a:stretch>
            <a:fillRect/>
          </a:stretch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5" name="Obrázek 4" descr="Obsah obrázku text, snímek obrazovky, Zobrazovací zařízení, multimédia&#10;&#10;Obsah generovaný pomocí AI může být nesprávný.">
            <a:extLst>
              <a:ext uri="{FF2B5EF4-FFF2-40B4-BE49-F238E27FC236}">
                <a16:creationId xmlns:a16="http://schemas.microsoft.com/office/drawing/2014/main" id="{568BF0F3-3527-9C72-6E3F-83A71779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7" b="9854"/>
          <a:stretch>
            <a:fillRect/>
          </a:stretch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E6A7CA-8078-4183-2ABC-05E4A74F3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Po celý týden byla ve vestibulu školy k vidění prezentace věnovaná programu Erasmus+.</a:t>
            </a:r>
          </a:p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ukázky projektových dnů realizovaných na škole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přehled zahraničních výjezdů žáků a pedagogů</a:t>
            </a:r>
          </a:p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informace o možnostech programu Erasmus+</a:t>
            </a:r>
          </a:p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propojení mezinárodní spolupráce s výukou</a:t>
            </a:r>
          </a:p>
          <a:p>
            <a:endParaRPr lang="cs-CZ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95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B59206-31EE-FCF5-CAB2-813911A6B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cs-CZ" sz="5600"/>
              <a:t>DigiDay </a:t>
            </a:r>
            <a:br>
              <a:rPr lang="cs-CZ" sz="5600"/>
            </a:br>
            <a:r>
              <a:rPr lang="cs-CZ" sz="5600"/>
              <a:t>14. října 2025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interiér, osoba, oblečení, zeď&#10;&#10;Obsah generovaný pomocí AI může být nesprávný.">
            <a:extLst>
              <a:ext uri="{FF2B5EF4-FFF2-40B4-BE49-F238E27FC236}">
                <a16:creationId xmlns:a16="http://schemas.microsoft.com/office/drawing/2014/main" id="{C809FAF6-5A84-2CAF-426C-47568D19D2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403" b="1"/>
          <a:stretch>
            <a:fillRect/>
          </a:stretch>
        </p:blipFill>
        <p:spPr>
          <a:xfrm rot="5400000">
            <a:off x="252981" y="325670"/>
            <a:ext cx="2509006" cy="2456683"/>
          </a:xfrm>
          <a:prstGeom prst="rect">
            <a:avLst/>
          </a:prstGeom>
        </p:spPr>
      </p:pic>
      <p:pic>
        <p:nvPicPr>
          <p:cNvPr id="4" name="Obrázek 3" descr="Obsah obrázku oblečení, interiér, osoba, Učení se&#10;&#10;Obsah generovaný pomocí AI může být nesprávný.">
            <a:extLst>
              <a:ext uri="{FF2B5EF4-FFF2-40B4-BE49-F238E27FC236}">
                <a16:creationId xmlns:a16="http://schemas.microsoft.com/office/drawing/2014/main" id="{982105ED-4458-8902-0F60-7CFE18FA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323" b="5"/>
          <a:stretch>
            <a:fillRect/>
          </a:stretch>
        </p:blipFill>
        <p:spPr>
          <a:xfrm>
            <a:off x="3044085" y="299509"/>
            <a:ext cx="2456683" cy="2509006"/>
          </a:xfrm>
          <a:prstGeom prst="rect">
            <a:avLst/>
          </a:prstGeom>
        </p:spPr>
      </p:pic>
      <p:pic>
        <p:nvPicPr>
          <p:cNvPr id="5" name="Obrázek 4" descr="Obsah obrázku osoba, interiér, oblečení, Učení se&#10;&#10;Obsah generovaný pomocí AI může být nesprávný.">
            <a:extLst>
              <a:ext uri="{FF2B5EF4-FFF2-40B4-BE49-F238E27FC236}">
                <a16:creationId xmlns:a16="http://schemas.microsoft.com/office/drawing/2014/main" id="{9EC66280-4B5D-BE3E-BF32-F44AF08BA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946" b="5946"/>
          <a:stretch>
            <a:fillRect/>
          </a:stretch>
        </p:blipFill>
        <p:spPr>
          <a:xfrm>
            <a:off x="279143" y="3108025"/>
            <a:ext cx="5221625" cy="345046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1E100-2DD2-0941-C656-31888DF4D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723357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>
                <a:solidFill>
                  <a:schemeClr val="tx1">
                    <a:alpha val="80000"/>
                  </a:schemeClr>
                </a:solidFill>
              </a:rPr>
              <a:t>projektový den v rámci </a:t>
            </a:r>
            <a:r>
              <a:rPr lang="cs-CZ" sz="2000" err="1">
                <a:solidFill>
                  <a:schemeClr val="tx1">
                    <a:alpha val="80000"/>
                  </a:schemeClr>
                </a:solidFill>
              </a:rPr>
              <a:t>ErasmusDays</a:t>
            </a:r>
            <a:endParaRPr lang="cs-CZ" sz="20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spolupráce devátých a prvních tříd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digitální aktivity připravené staršími žáky</a:t>
            </a:r>
          </a:p>
          <a:p>
            <a:r>
              <a:rPr lang="cs-CZ" sz="2000" dirty="0">
                <a:solidFill>
                  <a:schemeClr val="tx1">
                    <a:alpha val="80000"/>
                  </a:schemeClr>
                </a:solidFill>
              </a:rPr>
              <a:t>učení formou zážitku a praktické činnosti</a:t>
            </a:r>
          </a:p>
          <a:p>
            <a:endParaRPr lang="cs-CZ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65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soba, text, chlapec&#10;&#10;Obsah generovaný pomocí AI může být nesprávný.">
            <a:extLst>
              <a:ext uri="{FF2B5EF4-FFF2-40B4-BE49-F238E27FC236}">
                <a16:creationId xmlns:a16="http://schemas.microsoft.com/office/drawing/2014/main" id="{5DD824E9-52A7-8C0A-FCD1-6B1D32E9B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8696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2A896E-F921-F1B1-206E-CB77469A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cs-CZ" sz="4000"/>
              <a:t>Digitální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536DBC-3D43-D711-2FE2-345BAE01C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000">
                <a:latin typeface="Arial"/>
                <a:cs typeface="Arial"/>
              </a:rPr>
              <a:t>•</a:t>
            </a:r>
            <a:r>
              <a:rPr lang="cs-CZ" sz="2000"/>
              <a:t>roboti a programování</a:t>
            </a:r>
          </a:p>
          <a:p>
            <a:r>
              <a:rPr lang="cs-CZ" sz="2000">
                <a:latin typeface="Arial"/>
                <a:cs typeface="Arial"/>
              </a:rPr>
              <a:t>•</a:t>
            </a:r>
            <a:r>
              <a:rPr lang="cs-CZ" sz="2000"/>
              <a:t>3D brýle a virtuální realita</a:t>
            </a:r>
          </a:p>
          <a:p>
            <a:r>
              <a:rPr lang="cs-CZ" sz="2000">
                <a:latin typeface="Arial"/>
                <a:cs typeface="Arial"/>
              </a:rPr>
              <a:t>•</a:t>
            </a:r>
            <a:r>
              <a:rPr lang="cs-CZ" sz="2000"/>
              <a:t>digitální mikroskop</a:t>
            </a:r>
          </a:p>
          <a:p>
            <a:r>
              <a:rPr lang="cs-CZ" sz="2000">
                <a:latin typeface="Arial"/>
                <a:cs typeface="Arial"/>
              </a:rPr>
              <a:t>•</a:t>
            </a:r>
            <a:r>
              <a:rPr lang="cs-CZ" sz="2000"/>
              <a:t>fyzikální měření</a:t>
            </a:r>
          </a:p>
          <a:p>
            <a:r>
              <a:rPr lang="cs-CZ" sz="2000">
                <a:latin typeface="Arial"/>
                <a:cs typeface="Arial"/>
              </a:rPr>
              <a:t>•</a:t>
            </a:r>
            <a:r>
              <a:rPr lang="cs-CZ" sz="2000"/>
              <a:t>moderní výukové programy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97549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osoba, interiér, oblečení, počítač&#10;&#10;Obsah generovaný pomocí AI může být nesprávný.">
            <a:extLst>
              <a:ext uri="{FF2B5EF4-FFF2-40B4-BE49-F238E27FC236}">
                <a16:creationId xmlns:a16="http://schemas.microsoft.com/office/drawing/2014/main" id="{5C7A30E2-5CF2-7262-798A-3942B6303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940" b="-1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oblečení, osoba, interiér, nábytek&#10;&#10;Obsah generovaný pomocí AI může být nesprávný.">
            <a:extLst>
              <a:ext uri="{FF2B5EF4-FFF2-40B4-BE49-F238E27FC236}">
                <a16:creationId xmlns:a16="http://schemas.microsoft.com/office/drawing/2014/main" id="{75AB5D48-9055-60B0-5EEB-48B25306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04" r="13108" b="3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3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lečení, osoba, Lidská tvář, batole&#10;&#10;Obsah generovaný pomocí AI může být nesprávný.">
            <a:extLst>
              <a:ext uri="{FF2B5EF4-FFF2-40B4-BE49-F238E27FC236}">
                <a16:creationId xmlns:a16="http://schemas.microsoft.com/office/drawing/2014/main" id="{7DFFF41B-CC95-904E-76CC-46CC67B57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0"/>
          <a:stretch>
            <a:fillRect/>
          </a:stretch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5" name="Obrázek 4" descr="Obsah obrázku oblečení, boty, interiér, osoba&#10;&#10;Obsah generovaný pomocí AI může být nesprávný.">
            <a:extLst>
              <a:ext uri="{FF2B5EF4-FFF2-40B4-BE49-F238E27FC236}">
                <a16:creationId xmlns:a16="http://schemas.microsoft.com/office/drawing/2014/main" id="{A78F587D-FDCD-5744-643D-93064DD778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" t="8675" r="-640" b="19759"/>
          <a:stretch>
            <a:fillRect/>
          </a:stretch>
        </p:blipFill>
        <p:spPr>
          <a:xfrm>
            <a:off x="4977384" y="10"/>
            <a:ext cx="7214696" cy="68614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AF9E579-774E-9F79-15D0-363CE5F2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>
            <a:normAutofit/>
          </a:bodyPr>
          <a:lstStyle/>
          <a:p>
            <a:pPr algn="ctr"/>
            <a:r>
              <a:rPr lang="cs-CZ" sz="2700">
                <a:solidFill>
                  <a:schemeClr val="bg1"/>
                </a:solidFill>
              </a:rPr>
              <a:t>Přínos ErasmusDays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057151-FF3B-1A7B-68CA-CAEEEAA8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321" y="4847389"/>
            <a:ext cx="5374851" cy="15741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1700" dirty="0"/>
              <a:t>rozvoj digitálních dovedností žáků</a:t>
            </a:r>
          </a:p>
          <a:p>
            <a:pPr algn="ctr"/>
            <a:r>
              <a:rPr lang="cs-CZ" sz="1700" dirty="0"/>
              <a:t>spolupráce mezi žáky různých ročníků</a:t>
            </a:r>
          </a:p>
          <a:p>
            <a:pPr algn="ctr"/>
            <a:r>
              <a:rPr lang="cs-CZ" sz="1700" dirty="0"/>
              <a:t>pozitivní a motivující atmosféra při učení</a:t>
            </a:r>
          </a:p>
          <a:p>
            <a:pPr algn="ctr"/>
            <a:r>
              <a:rPr lang="cs-CZ" sz="1700" dirty="0"/>
              <a:t>přiblížení programu Erasmus+ školní komunitě</a:t>
            </a:r>
          </a:p>
          <a:p>
            <a:pPr marL="0" indent="0" algn="ctr"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248102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063127-2078-A3D7-ABF5-786832CE4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65624"/>
            <a:ext cx="10515600" cy="181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400" dirty="0">
                <a:latin typeface="Aptos"/>
                <a:cs typeface="Arial"/>
              </a:rPr>
              <a:t>„</a:t>
            </a:r>
            <a:r>
              <a:rPr lang="cs-CZ" sz="2400" dirty="0"/>
              <a:t>Financováno Evropskou unií. Vyjádřené názory a stanoviska představují názory a stanoviska autorů a nemusí nutně odrážet názory a stanoviska Evropské unie nebo Domu zahraniční spolupráce. Evropská unie ani poskytovatel grantu za ně nenesou odpovědnost.“</a:t>
            </a:r>
            <a:endParaRPr lang="cs-CZ"/>
          </a:p>
          <a:p>
            <a:endParaRPr lang="cs-CZ" dirty="0"/>
          </a:p>
        </p:txBody>
      </p:sp>
      <p:pic>
        <p:nvPicPr>
          <p:cNvPr id="5" name="Obrázek 4" descr="Obsah obrázku text, Písmo, Elektricky modrá, snímek obrazovky&#10;&#10;Obsah generovaný pomocí AI může být nesprávný.">
            <a:extLst>
              <a:ext uri="{FF2B5EF4-FFF2-40B4-BE49-F238E27FC236}">
                <a16:creationId xmlns:a16="http://schemas.microsoft.com/office/drawing/2014/main" id="{3D3B7E3E-B393-A63D-D8C0-9EE718A86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061"/>
            <a:ext cx="12192000" cy="31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040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Prezentace aplikace PowerPoint</vt:lpstr>
      <vt:lpstr>ErasmusDays</vt:lpstr>
      <vt:lpstr>Erasmus+ u nás na ZŠ Nádražní</vt:lpstr>
      <vt:lpstr>DigiDay  14. října 2025</vt:lpstr>
      <vt:lpstr>Digitální aktivity</vt:lpstr>
      <vt:lpstr>Prezentace aplikace PowerPoint</vt:lpstr>
      <vt:lpstr>Přínos ErasmusDays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102</cp:revision>
  <dcterms:created xsi:type="dcterms:W3CDTF">2012-08-16T00:56:33Z</dcterms:created>
  <dcterms:modified xsi:type="dcterms:W3CDTF">2026-02-24T18:16:56Z</dcterms:modified>
</cp:coreProperties>
</file>