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FEED5C-589E-B1F4-0785-2ADDAAE34B7C}" v="97" dt="2026-02-24T18:26:29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osoba, interiér, Lidská tvář&#10;&#10;Obsah generovaný pomocí AI může být nesprávný.">
            <a:extLst>
              <a:ext uri="{FF2B5EF4-FFF2-40B4-BE49-F238E27FC236}">
                <a16:creationId xmlns:a16="http://schemas.microsoft.com/office/drawing/2014/main" id="{003E3DE1-4938-4CB6-EB81-89B236DD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64" r="-1" b="-1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43650" y="3662219"/>
            <a:ext cx="5505814" cy="1701953"/>
          </a:xfrm>
        </p:spPr>
        <p:txBody>
          <a:bodyPr anchor="b">
            <a:normAutofit/>
          </a:bodyPr>
          <a:lstStyle/>
          <a:p>
            <a:pPr algn="l"/>
            <a:r>
              <a:rPr lang="cs-CZ" sz="4400"/>
              <a:t>Týden podzimních tradic na naší škole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43650" y="5374747"/>
            <a:ext cx="5395975" cy="14780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20. – 24. října 2025</a:t>
            </a:r>
          </a:p>
          <a:p>
            <a:r>
              <a:rPr lang="cs-CZ" dirty="0"/>
              <a:t>ZŠ Nádražní 615,</a:t>
            </a:r>
          </a:p>
          <a:p>
            <a:r>
              <a:rPr lang="cs-CZ" dirty="0"/>
              <a:t>Bystřice nad Pernštejnem</a:t>
            </a:r>
          </a:p>
          <a:p>
            <a:pPr algn="l"/>
            <a:endParaRPr lang="cs-CZ" sz="2200" dirty="0"/>
          </a:p>
        </p:txBody>
      </p:sp>
      <p:pic>
        <p:nvPicPr>
          <p:cNvPr id="4" name="Obrázek 3" descr="Obsah obrázku oblečení, osoba, interiér, zeď&#10;&#10;Obsah generovaný pomocí AI může být nesprávný.">
            <a:extLst>
              <a:ext uri="{FF2B5EF4-FFF2-40B4-BE49-F238E27FC236}">
                <a16:creationId xmlns:a16="http://schemas.microsoft.com/office/drawing/2014/main" id="{5189E10C-482C-A507-ABD5-25BE2C43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75" r="2902" b="-299"/>
          <a:stretch>
            <a:fillRect/>
          </a:stretch>
        </p:blipFill>
        <p:spPr>
          <a:xfrm>
            <a:off x="7653541" y="6"/>
            <a:ext cx="4534964" cy="3888785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0DFCC4-255B-5890-154B-8EC5F7D9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324095" cy="1938076"/>
          </a:xfrm>
        </p:spPr>
        <p:txBody>
          <a:bodyPr>
            <a:normAutofit/>
          </a:bodyPr>
          <a:lstStyle/>
          <a:p>
            <a:r>
              <a:rPr lang="cs-CZ" dirty="0"/>
              <a:t>Týden podzimních tradic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9FAA03-1BD8-7D56-08E6-DDB9F2C17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/>
              <a:t>V týdnu od 20. do 24. října se naše škola věnovala aktivitám inspirovaným podzimem, lidovými tradicemi a blížícím se Halloweenem.</a:t>
            </a:r>
            <a:endParaRPr lang="cs-CZ"/>
          </a:p>
          <a:p>
            <a:r>
              <a:rPr lang="cs-CZ" sz="2000" dirty="0"/>
              <a:t>tvořivé, výtvarné a pracovní činnosti</a:t>
            </a:r>
          </a:p>
          <a:p>
            <a:r>
              <a:rPr lang="cs-CZ" sz="2000"/>
              <a:t>zapojení žáků i učitelů napříč </a:t>
            </a:r>
            <a:r>
              <a:rPr lang="cs-CZ" sz="2000" dirty="0"/>
              <a:t>ročníky</a:t>
            </a:r>
          </a:p>
          <a:p>
            <a:r>
              <a:rPr lang="cs-CZ" sz="2000" dirty="0"/>
              <a:t>postupná proměna školy do tematické atmosféry</a:t>
            </a:r>
          </a:p>
          <a:p>
            <a:endParaRPr lang="cs-CZ" sz="2000"/>
          </a:p>
        </p:txBody>
      </p:sp>
      <p:pic>
        <p:nvPicPr>
          <p:cNvPr id="4" name="Obrázek 3" descr="Obsah obrázku oblečení, osoba, žena, stůl&#10;&#10;Obsah generovaný pomocí AI může být nesprávný.">
            <a:extLst>
              <a:ext uri="{FF2B5EF4-FFF2-40B4-BE49-F238E27FC236}">
                <a16:creationId xmlns:a16="http://schemas.microsoft.com/office/drawing/2014/main" id="{6C994C03-98F1-4C54-B251-16AF5D75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266" t="15403" r="1424" b="46682"/>
          <a:stretch>
            <a:fillRect/>
          </a:stretch>
        </p:blipFill>
        <p:spPr>
          <a:xfrm>
            <a:off x="4904316" y="-4"/>
            <a:ext cx="7276308" cy="3696594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Obrázek 4" descr="Obsah obrázku interiér, zeď, oblečení, dívka&#10;&#10;Obsah generovaný pomocí AI může být nesprávný.">
            <a:extLst>
              <a:ext uri="{FF2B5EF4-FFF2-40B4-BE49-F238E27FC236}">
                <a16:creationId xmlns:a16="http://schemas.microsoft.com/office/drawing/2014/main" id="{E2A54598-53AC-FE82-A419-2884DCF0B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436" b="1869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604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F67F13-5D51-5B0C-A297-06535EF7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cs-CZ" sz="4300"/>
              <a:t>Tvořivá atmosféra ve škole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stůl, interiér, ubrus, nábytek&#10;&#10;Obsah generovaný pomocí AI může být nesprávný.">
            <a:extLst>
              <a:ext uri="{FF2B5EF4-FFF2-40B4-BE49-F238E27FC236}">
                <a16:creationId xmlns:a16="http://schemas.microsoft.com/office/drawing/2014/main" id="{241E0F5A-5FF2-F3D4-B02D-E8CDF84C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6" r="-2" b="-2"/>
          <a:stretch>
            <a:fillRect/>
          </a:stretch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4" name="Obrázek 3" descr="Obsah obrázku interiér, rostlina, zeď&#10;&#10;Obsah generovaný pomocí AI může být nesprávný.">
            <a:extLst>
              <a:ext uri="{FF2B5EF4-FFF2-40B4-BE49-F238E27FC236}">
                <a16:creationId xmlns:a16="http://schemas.microsoft.com/office/drawing/2014/main" id="{8B273B48-853B-D41A-3977-2EC1DAD8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0" b="5878"/>
          <a:stretch>
            <a:fillRect/>
          </a:stretch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0E01E3-065A-A7DE-796B-E06B0985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Škola se během týdne postupně proměňovala v barevné a hravé místo plné podzimních motivů.</a:t>
            </a:r>
          </a:p>
          <a:p>
            <a:r>
              <a:rPr lang="cs-CZ" sz="2000">
                <a:solidFill>
                  <a:schemeClr val="tx1">
                    <a:alpha val="80000"/>
                  </a:schemeClr>
                </a:solidFill>
              </a:rPr>
              <a:t>výzdoba tříd i společných prostor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dekorativní věnce z podzimního listí</a:t>
            </a:r>
          </a:p>
          <a:p>
            <a:r>
              <a:rPr lang="cs-CZ" sz="2000">
                <a:solidFill>
                  <a:schemeClr val="tx1">
                    <a:alpha val="80000"/>
                  </a:schemeClr>
                </a:solidFill>
              </a:rPr>
              <a:t>papírové muchomůrky, ježci a další motivy</a:t>
            </a:r>
          </a:p>
          <a:p>
            <a:r>
              <a:rPr lang="cs-CZ" sz="2000">
                <a:solidFill>
                  <a:schemeClr val="tx1">
                    <a:alpha val="80000"/>
                  </a:schemeClr>
                </a:solidFill>
              </a:rPr>
              <a:t>práce s přírodními materiály a mnoho dalšího</a:t>
            </a:r>
          </a:p>
          <a:p>
            <a:endParaRPr lang="cs-CZ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82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2E1920-651C-DA9C-C2DE-0D9AED14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cs-CZ" sz="2900"/>
              <a:t>Přípravy na Halloween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465EA2-9A07-61AF-1C6C-F3C2624C4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dirty="0"/>
              <a:t>Podzimní atmosféra postupně přecházela do příprav na Halloween.</a:t>
            </a:r>
          </a:p>
          <a:p>
            <a:r>
              <a:rPr lang="cs-CZ" sz="2000" err="1"/>
              <a:t>halloweenská</a:t>
            </a:r>
            <a:r>
              <a:rPr lang="cs-CZ" sz="2000" dirty="0"/>
              <a:t> výzdoba školy</a:t>
            </a:r>
          </a:p>
          <a:p>
            <a:r>
              <a:rPr lang="cs-CZ" sz="2000" dirty="0"/>
              <a:t>zapojení žáků do příprav</a:t>
            </a:r>
          </a:p>
          <a:p>
            <a:r>
              <a:rPr lang="cs-CZ" sz="2000" dirty="0"/>
              <a:t>tematická výzdoba tříd a chodeb</a:t>
            </a:r>
          </a:p>
          <a:p>
            <a:endParaRPr lang="cs-CZ" sz="2000" dirty="0"/>
          </a:p>
        </p:txBody>
      </p:sp>
      <p:pic>
        <p:nvPicPr>
          <p:cNvPr id="5" name="Obrázek 4" descr="Obsah obrázku oblečení, interiér, osoba, zeď&#10;&#10;Obsah generovaný pomocí AI může být nesprávný.">
            <a:extLst>
              <a:ext uri="{FF2B5EF4-FFF2-40B4-BE49-F238E27FC236}">
                <a16:creationId xmlns:a16="http://schemas.microsoft.com/office/drawing/2014/main" id="{8A40EF6A-1225-8641-BC26-FE0EACDE76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9" r="3" b="3"/>
          <a:stretch>
            <a:fillRect/>
          </a:stretch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4" name="Obrázek 3" descr="Obsah obrázku oblečení, osoba, interiér, nábytek&#10;&#10;Obsah generovaný pomocí AI může být nesprávný.">
            <a:extLst>
              <a:ext uri="{FF2B5EF4-FFF2-40B4-BE49-F238E27FC236}">
                <a16:creationId xmlns:a16="http://schemas.microsoft.com/office/drawing/2014/main" id="{3B44A14A-71C8-E2D3-26CC-618DC7F240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13" r="3" b="906"/>
          <a:stretch>
            <a:fillRect/>
          </a:stretch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B9FFFD-E8D6-ED29-A62A-8AACD7AB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9" y="365125"/>
            <a:ext cx="4347185" cy="1938076"/>
          </a:xfrm>
        </p:spPr>
        <p:txBody>
          <a:bodyPr>
            <a:normAutofit/>
          </a:bodyPr>
          <a:lstStyle/>
          <a:p>
            <a:r>
              <a:rPr lang="cs-CZ" dirty="0" err="1"/>
              <a:t>Halloweenský</a:t>
            </a:r>
            <a:r>
              <a:rPr lang="cs-CZ" dirty="0"/>
              <a:t> den (30. října 2025)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965FD9-9208-321A-1AEE-576694A1A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38" y="2482589"/>
            <a:ext cx="422018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/>
              <a:t>Vyvrcholením celého týdne byl </a:t>
            </a:r>
            <a:r>
              <a:rPr lang="cs-CZ" sz="2000" err="1"/>
              <a:t>halloweenský</a:t>
            </a:r>
            <a:r>
              <a:rPr lang="cs-CZ" sz="2000"/>
              <a:t> den plný masek, hudby a zábavy.</a:t>
            </a:r>
            <a:endParaRPr lang="cs-CZ"/>
          </a:p>
          <a:p>
            <a:r>
              <a:rPr lang="cs-CZ" sz="2000" dirty="0"/>
              <a:t>kostýmy žáků i učitelů</a:t>
            </a:r>
          </a:p>
          <a:p>
            <a:r>
              <a:rPr lang="cs-CZ" sz="2000"/>
              <a:t>průvod masek po škole</a:t>
            </a:r>
          </a:p>
          <a:p>
            <a:r>
              <a:rPr lang="cs-CZ" sz="2000"/>
              <a:t>společné setkání v tělocvičně</a:t>
            </a:r>
          </a:p>
          <a:p>
            <a:r>
              <a:rPr lang="cs-CZ" sz="2000" dirty="0"/>
              <a:t>hudba, tanec a radostná atmosféra</a:t>
            </a:r>
          </a:p>
          <a:p>
            <a:endParaRPr lang="cs-CZ" sz="2000"/>
          </a:p>
        </p:txBody>
      </p:sp>
      <p:pic>
        <p:nvPicPr>
          <p:cNvPr id="5" name="Obrázek 4" descr="Obsah obrázku oblečení, interiér, osoba, nábytek&#10;&#10;Obsah generovaný pomocí AI může být nesprávný.">
            <a:extLst>
              <a:ext uri="{FF2B5EF4-FFF2-40B4-BE49-F238E27FC236}">
                <a16:creationId xmlns:a16="http://schemas.microsoft.com/office/drawing/2014/main" id="{C635783C-A575-6F5E-359A-DDC2D7DE6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55" r="-1" b="-1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Obrázek 3" descr="Obsah obrázku osoba, oblečení, zeď, interiér&#10;&#10;Obsah generovaný pomocí AI může být nesprávný.">
            <a:extLst>
              <a:ext uri="{FF2B5EF4-FFF2-40B4-BE49-F238E27FC236}">
                <a16:creationId xmlns:a16="http://schemas.microsoft.com/office/drawing/2014/main" id="{72B71BA8-70A6-B610-15CE-84765D984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781" b="8969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117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D5E346-B686-D620-EDA1-0C7A591D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DB23A1-4A1F-8D89-2B6C-83AF68CF8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dirty="0"/>
              <a:t>Týden podzimních tradic byl oslavou kreativity, tradic a společných zážitků.</a:t>
            </a:r>
            <a:endParaRPr lang="cs-CZ"/>
          </a:p>
          <a:p>
            <a:r>
              <a:rPr lang="cs-CZ" dirty="0"/>
              <a:t>spolupráce napříč třídami</a:t>
            </a:r>
          </a:p>
          <a:p>
            <a:r>
              <a:rPr lang="cs-CZ" dirty="0"/>
              <a:t>rozvoj tvořivosti a fantazie</a:t>
            </a:r>
          </a:p>
          <a:p>
            <a:r>
              <a:rPr lang="cs-CZ" dirty="0"/>
              <a:t>posilování vztahů mezi žáky</a:t>
            </a:r>
          </a:p>
          <a:p>
            <a:r>
              <a:rPr lang="cs-CZ" dirty="0"/>
              <a:t>pozitivní klima ve škole</a:t>
            </a:r>
          </a:p>
          <a:p>
            <a:endParaRPr lang="cs-CZ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oblečení, interiér, nábytek, stůl&#10;&#10;Obsah generovaný pomocí AI může být nesprávný.">
            <a:extLst>
              <a:ext uri="{FF2B5EF4-FFF2-40B4-BE49-F238E27FC236}">
                <a16:creationId xmlns:a16="http://schemas.microsoft.com/office/drawing/2014/main" id="{94157798-1389-0C5B-506C-52E6903250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00" r="23956" b="-1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 descr="Obsah obrázku interiér, domácnost, nábytek, váza&#10;&#10;Obsah generovaný pomocí AI může být nesprávný.">
            <a:extLst>
              <a:ext uri="{FF2B5EF4-FFF2-40B4-BE49-F238E27FC236}">
                <a16:creationId xmlns:a16="http://schemas.microsoft.com/office/drawing/2014/main" id="{0DA0D4C1-D363-0785-1A9D-02B2803209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2" r="13183" b="4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14995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systému Office</vt:lpstr>
      <vt:lpstr>Týden podzimních tradic na naší škole</vt:lpstr>
      <vt:lpstr>Týden podzimních tradic</vt:lpstr>
      <vt:lpstr>Tvořivá atmosféra ve škole</vt:lpstr>
      <vt:lpstr>Přípravy na Halloween</vt:lpstr>
      <vt:lpstr>Halloweenský den (30. října 2025)</vt:lpstr>
      <vt:lpstr>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62</cp:revision>
  <dcterms:created xsi:type="dcterms:W3CDTF">2012-08-16T00:56:33Z</dcterms:created>
  <dcterms:modified xsi:type="dcterms:W3CDTF">2026-02-24T18:27:05Z</dcterms:modified>
</cp:coreProperties>
</file>