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D8393E-2C88-18E7-5A53-DCC5EDB121BF}" v="202" dt="2026-02-24T18:47:23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t>24.02.2026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vánoční stromeček, oblečení, vánoce, osoba&#10;&#10;Obsah generovaný pomocí AI může být nesprávný.">
            <a:extLst>
              <a:ext uri="{FF2B5EF4-FFF2-40B4-BE49-F238E27FC236}">
                <a16:creationId xmlns:a16="http://schemas.microsoft.com/office/drawing/2014/main" id="{C0A7024A-7579-4A26-1FEA-8058C240B1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04" r="8712" b="-169"/>
          <a:stretch>
            <a:fillRect/>
          </a:stretch>
        </p:blipFill>
        <p:spPr>
          <a:xfrm>
            <a:off x="4110127" y="10"/>
            <a:ext cx="8081864" cy="6869559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1617" y="1214727"/>
            <a:ext cx="4946997" cy="3204134"/>
          </a:xfrm>
        </p:spPr>
        <p:txBody>
          <a:bodyPr anchor="b">
            <a:normAutofit/>
          </a:bodyPr>
          <a:lstStyle/>
          <a:p>
            <a:pPr algn="l"/>
            <a:r>
              <a:rPr lang="cs-CZ" sz="4400" dirty="0"/>
              <a:t>Erasmus+ na Slovensku.</a:t>
            </a:r>
            <a:br>
              <a:rPr lang="cs-CZ" sz="4400" dirty="0"/>
            </a:br>
            <a:r>
              <a:rPr lang="cs-CZ" sz="4400" dirty="0"/>
              <a:t>Mezinárodní mobilita žáků a pedagogů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1617" y="4907558"/>
            <a:ext cx="3933306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7.–12. prosince 2025</a:t>
            </a:r>
            <a:br>
              <a:rPr lang="cs-CZ" dirty="0"/>
            </a:br>
            <a:r>
              <a:rPr lang="cs-CZ" dirty="0"/>
              <a:t> ZŠ </a:t>
            </a:r>
            <a:r>
              <a:rPr lang="cs-CZ" dirty="0" err="1"/>
              <a:t>Juh</a:t>
            </a:r>
            <a:r>
              <a:rPr lang="cs-CZ" dirty="0"/>
              <a:t> Vranov nad </a:t>
            </a:r>
            <a:r>
              <a:rPr lang="cs-CZ" dirty="0" err="1"/>
              <a:t>Topľou</a:t>
            </a:r>
          </a:p>
          <a:p>
            <a:pPr algn="l"/>
            <a:endParaRPr lang="cs-CZ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54BE98-6C97-3B1F-1C22-74E79BD0D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089537"/>
            <a:ext cx="10515600" cy="2319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latin typeface="Aptos"/>
                <a:cs typeface="Arial"/>
              </a:rPr>
              <a:t>„</a:t>
            </a:r>
            <a:r>
              <a:rPr lang="cs-CZ" dirty="0"/>
              <a:t>Financováno Evropskou unií. Vyjádřené názory a stanoviska představují názory a stanoviska autorů a nemusí nutně odrážet názory a stanoviska Evropské unie nebo Domu zahraniční spolupráce. Evropská unie ani poskytovatel grantu za ně nenesou odpovědnost.“</a:t>
            </a:r>
          </a:p>
          <a:p>
            <a:pPr marL="0" indent="0">
              <a:buNone/>
            </a:pPr>
            <a:endParaRPr lang="cs-CZ" dirty="0">
              <a:latin typeface="Arial"/>
              <a:cs typeface="Arial"/>
            </a:endParaRPr>
          </a:p>
          <a:p>
            <a:endParaRPr lang="cs-CZ" dirty="0"/>
          </a:p>
        </p:txBody>
      </p:sp>
      <p:pic>
        <p:nvPicPr>
          <p:cNvPr id="4" name="Obrázek 3" descr="Obsah obrázku text, Písmo, Elektricky modrá, snímek obrazovky&#10;&#10;Obsah generovaný pomocí AI může být nesprávný.">
            <a:extLst>
              <a:ext uri="{FF2B5EF4-FFF2-40B4-BE49-F238E27FC236}">
                <a16:creationId xmlns:a16="http://schemas.microsoft.com/office/drawing/2014/main" id="{48CB8E84-E4A0-D412-030C-2A77AC93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191"/>
            <a:ext cx="12192000" cy="310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59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8423A7E-01BD-62A4-DE7D-C62260807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cs-CZ" dirty="0"/>
              <a:t>O mobilitě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E4E839-20A2-BF1C-05F1-B7C0C03E4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9" y="2482589"/>
            <a:ext cx="4324095" cy="36943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 dirty="0"/>
              <a:t>Ve dnech 7.–12. prosince 2025 se žáci a pedagogové naší školy zúčastnili mezinárodní mobility v rámci programu Erasmus+.</a:t>
            </a:r>
            <a:endParaRPr lang="cs-CZ" dirty="0"/>
          </a:p>
          <a:p>
            <a:r>
              <a:rPr lang="cs-CZ" sz="2000" dirty="0"/>
              <a:t>výuka a projektové aktivity od 8. prosince</a:t>
            </a:r>
          </a:p>
          <a:p>
            <a:r>
              <a:rPr lang="cs-CZ" sz="2000" dirty="0"/>
              <a:t>spolupráce s partnerskou školou</a:t>
            </a:r>
          </a:p>
          <a:p>
            <a:r>
              <a:rPr lang="cs-CZ" sz="2000" dirty="0"/>
              <a:t>zapojení žáků i pedagogů</a:t>
            </a:r>
          </a:p>
          <a:p>
            <a:r>
              <a:rPr lang="cs-CZ" sz="2000" dirty="0"/>
              <a:t>propojení vzdělávání a kultury</a:t>
            </a:r>
          </a:p>
          <a:p>
            <a:endParaRPr lang="cs-CZ" sz="2000"/>
          </a:p>
        </p:txBody>
      </p:sp>
      <p:pic>
        <p:nvPicPr>
          <p:cNvPr id="5" name="Obrázek 4" descr="Obsah obrázku oblečení, muž, osoba, Lidská tvář&#10;&#10;Obsah generovaný pomocí AI může být nesprávný.">
            <a:extLst>
              <a:ext uri="{FF2B5EF4-FFF2-40B4-BE49-F238E27FC236}">
                <a16:creationId xmlns:a16="http://schemas.microsoft.com/office/drawing/2014/main" id="{59143F7A-02E0-336B-A536-0E0D6E562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79" b="23467"/>
          <a:stretch>
            <a:fillRect/>
          </a:stretch>
        </p:blipFill>
        <p:spPr>
          <a:xfrm>
            <a:off x="4904316" y="-4"/>
            <a:ext cx="7287612" cy="3697727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4" name="Obrázek 3" descr="Obsah obrázku sport, sportovní hra, interiér, boty&#10;&#10;Obsah generovaný pomocí AI může být nesprávný.">
            <a:extLst>
              <a:ext uri="{FF2B5EF4-FFF2-40B4-BE49-F238E27FC236}">
                <a16:creationId xmlns:a16="http://schemas.microsoft.com/office/drawing/2014/main" id="{38DE8DDC-60AF-BE99-E7B1-C301C56120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009" t="27010" r="1700" b="18351"/>
          <a:stretch>
            <a:fillRect/>
          </a:stretch>
        </p:blipFill>
        <p:spPr>
          <a:xfrm>
            <a:off x="4726728" y="3802961"/>
            <a:ext cx="7495532" cy="3062160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6060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22E9FE8-5330-436A-AB4D-134D3EC1F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512" y="900622"/>
            <a:ext cx="4137554" cy="1893524"/>
          </a:xfrm>
        </p:spPr>
        <p:txBody>
          <a:bodyPr anchor="b">
            <a:normAutofit/>
          </a:bodyPr>
          <a:lstStyle/>
          <a:p>
            <a:r>
              <a:rPr lang="cs-CZ" sz="4800"/>
              <a:t>Digitální rozvoj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388629-46F8-A026-81CB-C2E370BEF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966" y="2965593"/>
            <a:ext cx="4149100" cy="2941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/>
              <a:t>Program mobility byl zaměřen na rozvoj digitálních kompetencí a práci s moderními technologiemi.</a:t>
            </a:r>
            <a:endParaRPr lang="cs-CZ" sz="2000" dirty="0"/>
          </a:p>
          <a:p>
            <a:r>
              <a:rPr lang="cs-CZ" sz="2000" dirty="0"/>
              <a:t>práce v aplikaci </a:t>
            </a:r>
            <a:r>
              <a:rPr lang="cs-CZ" sz="2000" err="1"/>
              <a:t>Canva</a:t>
            </a:r>
            <a:endParaRPr lang="cs-CZ" sz="2000"/>
          </a:p>
          <a:p>
            <a:r>
              <a:rPr lang="cs-CZ" sz="2000" dirty="0"/>
              <a:t>tvorba aktivit v </a:t>
            </a:r>
            <a:r>
              <a:rPr lang="cs-CZ" sz="2000" err="1"/>
              <a:t>Blooket</a:t>
            </a:r>
            <a:endParaRPr lang="cs-CZ" sz="2000"/>
          </a:p>
          <a:p>
            <a:r>
              <a:rPr lang="cs-CZ" sz="2000" dirty="0"/>
              <a:t>digitální výstupy a prezentace</a:t>
            </a:r>
          </a:p>
          <a:p>
            <a:r>
              <a:rPr lang="cs-CZ" sz="2000" dirty="0"/>
              <a:t>vedení digitálního deníku</a:t>
            </a:r>
          </a:p>
          <a:p>
            <a:pPr marL="0" indent="0">
              <a:buNone/>
            </a:pPr>
            <a:endParaRPr lang="cs-CZ" sz="1700" dirty="0">
              <a:latin typeface="Arial"/>
              <a:cs typeface="Arial"/>
            </a:endParaRPr>
          </a:p>
          <a:p>
            <a:endParaRPr lang="cs-CZ" sz="1700"/>
          </a:p>
        </p:txBody>
      </p:sp>
      <p:pic>
        <p:nvPicPr>
          <p:cNvPr id="7" name="Obrázek 6" descr="Obsah obrázku interiér, Osobní počítač, oblečení, počítačový monitor&#10;&#10;Obsah generovaný pomocí AI může být nesprávný.">
            <a:extLst>
              <a:ext uri="{FF2B5EF4-FFF2-40B4-BE49-F238E27FC236}">
                <a16:creationId xmlns:a16="http://schemas.microsoft.com/office/drawing/2014/main" id="{955349F3-71C7-B9E3-C918-CE1A103B1E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924" r="15053" b="-4"/>
          <a:stretch>
            <a:fillRect/>
          </a:stretch>
        </p:blipFill>
        <p:spPr>
          <a:xfrm>
            <a:off x="5186550" y="159350"/>
            <a:ext cx="3066182" cy="3179620"/>
          </a:xfrm>
          <a:prstGeom prst="rect">
            <a:avLst/>
          </a:prstGeom>
        </p:spPr>
      </p:pic>
      <p:pic>
        <p:nvPicPr>
          <p:cNvPr id="6" name="Obrázek 5" descr="Obsah obrázku interiér, oblečení, osoba, text&#10;&#10;Obsah generovaný pomocí AI může být nesprávný.">
            <a:extLst>
              <a:ext uri="{FF2B5EF4-FFF2-40B4-BE49-F238E27FC236}">
                <a16:creationId xmlns:a16="http://schemas.microsoft.com/office/drawing/2014/main" id="{C1477754-6C91-F8BC-2406-75D6A4551D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947" r="730" b="3"/>
          <a:stretch>
            <a:fillRect/>
          </a:stretch>
        </p:blipFill>
        <p:spPr>
          <a:xfrm>
            <a:off x="8440808" y="171716"/>
            <a:ext cx="3066182" cy="3179620"/>
          </a:xfrm>
          <a:prstGeom prst="rect">
            <a:avLst/>
          </a:prstGeom>
        </p:spPr>
      </p:pic>
      <p:pic>
        <p:nvPicPr>
          <p:cNvPr id="5" name="Obrázek 4" descr="Obsah obrázku oblečení, osoba, interiér, počítač&#10;&#10;Obsah generovaný pomocí AI může být nesprávný.">
            <a:extLst>
              <a:ext uri="{FF2B5EF4-FFF2-40B4-BE49-F238E27FC236}">
                <a16:creationId xmlns:a16="http://schemas.microsoft.com/office/drawing/2014/main" id="{624455A2-016A-2026-6FDB-10CC81EE61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3" t="12439" r="-183" b="20488"/>
          <a:stretch>
            <a:fillRect/>
          </a:stretch>
        </p:blipFill>
        <p:spPr>
          <a:xfrm>
            <a:off x="5189717" y="3498320"/>
            <a:ext cx="6320385" cy="317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6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11CF4A-8C1E-354C-C4E2-0CBF4123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cs-CZ" dirty="0"/>
              <a:t>Tradice a tvořivost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1287ED-C39C-BB80-E34D-63125051A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600"/>
              <a:t>Součástí</a:t>
            </a:r>
            <a:r>
              <a:rPr lang="cs-CZ" sz="2600" dirty="0"/>
              <a:t> pobytu byly také praktické dílny propojující tradice a kreativitu.</a:t>
            </a:r>
            <a:endParaRPr lang="cs-CZ"/>
          </a:p>
          <a:p>
            <a:r>
              <a:rPr lang="cs-CZ" sz="2600"/>
              <a:t>výroba lidových šperků z drátu</a:t>
            </a:r>
          </a:p>
          <a:p>
            <a:r>
              <a:rPr lang="cs-CZ" sz="2600" dirty="0"/>
              <a:t>zdobení perníčků</a:t>
            </a:r>
          </a:p>
          <a:p>
            <a:r>
              <a:rPr lang="cs-CZ" sz="2600" dirty="0"/>
              <a:t>předvánoční atmosféra</a:t>
            </a:r>
          </a:p>
          <a:p>
            <a:r>
              <a:rPr lang="cs-CZ" sz="2600" dirty="0"/>
              <a:t>spolupráce českých a slovenských žáků</a:t>
            </a:r>
          </a:p>
          <a:p>
            <a:pPr marL="0" indent="0">
              <a:buNone/>
            </a:pPr>
            <a:endParaRPr lang="cs-CZ" sz="2600" dirty="0">
              <a:latin typeface="Arial"/>
              <a:cs typeface="Arial"/>
            </a:endParaRPr>
          </a:p>
          <a:p>
            <a:endParaRPr lang="cs-CZ" sz="26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 descr="Obsah obrázku Módní doplňky, hřebík, osoba, zápěstí&#10;&#10;Obsah generovaný pomocí AI může být nesprávný.">
            <a:extLst>
              <a:ext uri="{FF2B5EF4-FFF2-40B4-BE49-F238E27FC236}">
                <a16:creationId xmlns:a16="http://schemas.microsoft.com/office/drawing/2014/main" id="{838E5303-F612-892D-076A-E08AFC2674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526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 descr="Obsah obrázku osoba, kreslené, prst, zápěstí&#10;&#10;Obsah generovaný pomocí AI může být nesprávný.">
            <a:extLst>
              <a:ext uri="{FF2B5EF4-FFF2-40B4-BE49-F238E27FC236}">
                <a16:creationId xmlns:a16="http://schemas.microsoft.com/office/drawing/2014/main" id="{59E7FD44-04C3-478D-21A9-E00B49813F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11429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9216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Obrázek 5" descr="Obsah obrázku oblečení, osoba, interiér, Lidská tvář&#10;&#10;Obsah generovaný pomocí AI může být nesprávný.">
            <a:extLst>
              <a:ext uri="{FF2B5EF4-FFF2-40B4-BE49-F238E27FC236}">
                <a16:creationId xmlns:a16="http://schemas.microsoft.com/office/drawing/2014/main" id="{B3F986B6-C8CD-198F-1117-05EDCA75C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70" t="20470" r="470" b="9647"/>
          <a:stretch>
            <a:fillRect/>
          </a:stretch>
        </p:blipFill>
        <p:spPr>
          <a:xfrm>
            <a:off x="-1" y="10"/>
            <a:ext cx="7370137" cy="6867178"/>
          </a:xfrm>
          <a:prstGeom prst="rect">
            <a:avLst/>
          </a:prstGeom>
        </p:spPr>
      </p:pic>
      <p:pic>
        <p:nvPicPr>
          <p:cNvPr id="5" name="Obrázek 4" descr="Obsah obrázku oblečení, osoba, interiér, zeď&#10;&#10;Obsah generovaný pomocí AI může být nesprávný.">
            <a:extLst>
              <a:ext uri="{FF2B5EF4-FFF2-40B4-BE49-F238E27FC236}">
                <a16:creationId xmlns:a16="http://schemas.microsoft.com/office/drawing/2014/main" id="{44CDF8B3-4A5C-D23F-89D3-996056EB66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78" r="-3" b="39627"/>
          <a:stretch>
            <a:fillRect/>
          </a:stretch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Obrázek 3" descr="Obsah obrázku interiér, nábytek, zeď, interiérový design&#10;&#10;Obsah generovaný pomocí AI může být nesprávný.">
            <a:extLst>
              <a:ext uri="{FF2B5EF4-FFF2-40B4-BE49-F238E27FC236}">
                <a16:creationId xmlns:a16="http://schemas.microsoft.com/office/drawing/2014/main" id="{CB9AAFC6-870B-EAF3-3953-B6A03461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20" r="-3" b="3266"/>
          <a:stretch>
            <a:fillRect/>
          </a:stretch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08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3EC63E-80CC-AB4F-BF43-4B97C81FE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cs-CZ" sz="2900"/>
              <a:t>Poznávání regionu</a:t>
            </a: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70B668-8B18-D34A-7082-1013D3075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 dirty="0"/>
              <a:t>Důležitou součástí mobility bylo poznávání kulturního a historického dědictví regionu.</a:t>
            </a:r>
            <a:endParaRPr lang="cs-CZ"/>
          </a:p>
          <a:p>
            <a:r>
              <a:rPr lang="cs-CZ" sz="2000" dirty="0"/>
              <a:t>návštěva muzea v přírodě</a:t>
            </a:r>
          </a:p>
          <a:p>
            <a:r>
              <a:rPr lang="cs-CZ" sz="2000" dirty="0"/>
              <a:t>historický </a:t>
            </a:r>
            <a:r>
              <a:rPr lang="cs-CZ" sz="2000" dirty="0" err="1"/>
              <a:t>kaštieľ</a:t>
            </a:r>
            <a:r>
              <a:rPr lang="cs-CZ" sz="2000" dirty="0"/>
              <a:t> a skanzen</a:t>
            </a:r>
          </a:p>
          <a:p>
            <a:r>
              <a:rPr lang="cs-CZ" sz="2000" dirty="0"/>
              <a:t>seznámení s lidovými tradicemi</a:t>
            </a:r>
          </a:p>
          <a:p>
            <a:r>
              <a:rPr lang="cs-CZ" sz="2000" dirty="0"/>
              <a:t>ochutnávka tradičních regionálních jídel</a:t>
            </a:r>
          </a:p>
          <a:p>
            <a:endParaRPr lang="cs-CZ" sz="2000" dirty="0"/>
          </a:p>
        </p:txBody>
      </p:sp>
      <p:pic>
        <p:nvPicPr>
          <p:cNvPr id="5" name="Obrázek 4" descr="Obsah obrázku obloha, venku, strom, mrak&#10;&#10;Obsah generovaný pomocí AI může být nesprávný.">
            <a:extLst>
              <a:ext uri="{FF2B5EF4-FFF2-40B4-BE49-F238E27FC236}">
                <a16:creationId xmlns:a16="http://schemas.microsoft.com/office/drawing/2014/main" id="{EAEA4DDD-0B48-EC46-DCD0-EDE6D75D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808" r="3" b="659"/>
          <a:stretch>
            <a:fillRect/>
          </a:stretch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4" name="Obrázek 3" descr="Obsah obrázku venku, tráva, obloha, mrak&#10;&#10;Obsah generovaný pomocí AI může být nesprávný.">
            <a:extLst>
              <a:ext uri="{FF2B5EF4-FFF2-40B4-BE49-F238E27FC236}">
                <a16:creationId xmlns:a16="http://schemas.microsoft.com/office/drawing/2014/main" id="{DC94E0DB-E121-B85C-C62B-95AAE0E38A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41" r="3" b="3126"/>
          <a:stretch>
            <a:fillRect/>
          </a:stretch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2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875B85-B004-84B7-FE34-85CDBFAC6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Košice a vánoční atmosféra</a:t>
            </a:r>
          </a:p>
        </p:txBody>
      </p:sp>
      <p:pic>
        <p:nvPicPr>
          <p:cNvPr id="4" name="Obrázek 3" descr="Obsah obrázku budova, venku, obloha, noc&#10;&#10;Obsah generovaný pomocí AI může být nesprávný.">
            <a:extLst>
              <a:ext uri="{FF2B5EF4-FFF2-40B4-BE49-F238E27FC236}">
                <a16:creationId xmlns:a16="http://schemas.microsoft.com/office/drawing/2014/main" id="{F2D67F5B-2773-B064-563E-7FBC92AC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96" r="25088"/>
          <a:stretch>
            <a:fillRect/>
          </a:stretch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D79809-9223-AA61-FCA0-2507CABAE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cs-CZ" sz="2000">
                <a:solidFill>
                  <a:schemeClr val="tx1">
                    <a:lumMod val="85000"/>
                    <a:lumOff val="15000"/>
                  </a:schemeClr>
                </a:solidFill>
              </a:rPr>
              <a:t>Výlet do Košic umožnil žákům poznat další slovenské město a zažít jedinečnou sváteční atmosféru.</a:t>
            </a:r>
          </a:p>
          <a:p>
            <a:r>
              <a:rPr lang="cs-CZ" sz="2000">
                <a:solidFill>
                  <a:schemeClr val="tx1">
                    <a:lumMod val="85000"/>
                    <a:lumOff val="15000"/>
                  </a:schemeClr>
                </a:solidFill>
              </a:rPr>
              <a:t>návštěva vánočních trhů</a:t>
            </a:r>
          </a:p>
          <a:p>
            <a:r>
              <a:rPr lang="cs-CZ" sz="2000">
                <a:solidFill>
                  <a:schemeClr val="tx1">
                    <a:lumMod val="85000"/>
                    <a:lumOff val="15000"/>
                  </a:schemeClr>
                </a:solidFill>
              </a:rPr>
              <a:t>historické centrum města</a:t>
            </a:r>
          </a:p>
          <a:p>
            <a:r>
              <a:rPr lang="cs-CZ" sz="2000">
                <a:solidFill>
                  <a:schemeClr val="tx1">
                    <a:lumMod val="85000"/>
                    <a:lumOff val="15000"/>
                  </a:schemeClr>
                </a:solidFill>
              </a:rPr>
              <a:t>společné zážitky mimo školní prostředí</a:t>
            </a:r>
          </a:p>
          <a:p>
            <a:r>
              <a:rPr lang="cs-CZ" sz="2000">
                <a:solidFill>
                  <a:schemeClr val="tx1">
                    <a:lumMod val="85000"/>
                    <a:lumOff val="15000"/>
                  </a:schemeClr>
                </a:solidFill>
              </a:rPr>
              <a:t>posilování mezikulturního porozumění</a:t>
            </a:r>
          </a:p>
          <a:p>
            <a:pPr marL="0" indent="0">
              <a:buNone/>
            </a:pPr>
            <a:endParaRPr lang="cs-CZ" sz="200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endParaRPr lang="cs-CZ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Obrázek 4" descr="Obsah obrázku obloha, oblečení, venku, noc&#10;&#10;Obsah generovaný pomocí AI může být nesprávný.">
            <a:extLst>
              <a:ext uri="{FF2B5EF4-FFF2-40B4-BE49-F238E27FC236}">
                <a16:creationId xmlns:a16="http://schemas.microsoft.com/office/drawing/2014/main" id="{D891A0C0-1A76-F772-CFCC-22E7FC5E97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61" r="16823"/>
          <a:stretch>
            <a:fillRect/>
          </a:stretch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172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BBF9259-A435-3253-4AEB-FECE08BFD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>
            <a:normAutofit/>
          </a:bodyPr>
          <a:lstStyle/>
          <a:p>
            <a:r>
              <a:rPr lang="cs-CZ" dirty="0"/>
              <a:t>Stínování pedagogů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D1E7F8A-59EB-B7D8-4EFF-9C9BC3163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09219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600"/>
              <a:t>Pedagogové během pobytu absolvovali stínování a sledovali výuku slovenských kolegů.</a:t>
            </a:r>
            <a:endParaRPr lang="cs-CZ"/>
          </a:p>
          <a:p>
            <a:r>
              <a:rPr lang="cs-CZ" sz="2600"/>
              <a:t>hospitace ve vyučovacích </a:t>
            </a:r>
            <a:r>
              <a:rPr lang="cs-CZ" sz="2600" dirty="0"/>
              <a:t>hodinách</a:t>
            </a:r>
          </a:p>
          <a:p>
            <a:r>
              <a:rPr lang="cs-CZ" sz="2600"/>
              <a:t>sdílení metodických zkušeností</a:t>
            </a:r>
          </a:p>
          <a:p>
            <a:r>
              <a:rPr lang="cs-CZ" sz="2600" dirty="0"/>
              <a:t>inspirace pro vlastní výuku</a:t>
            </a:r>
          </a:p>
          <a:p>
            <a:r>
              <a:rPr lang="cs-CZ" sz="2600"/>
              <a:t>navázání profesní spolupráce</a:t>
            </a:r>
          </a:p>
          <a:p>
            <a:pPr marL="0" indent="0">
              <a:buNone/>
            </a:pPr>
            <a:endParaRPr lang="cs-CZ" sz="2600" dirty="0">
              <a:latin typeface="Arial"/>
              <a:cs typeface="Arial"/>
            </a:endParaRPr>
          </a:p>
          <a:p>
            <a:endParaRPr lang="cs-CZ" sz="26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3" descr="Obsah obrázku interiér, chlapec, skupina, Fyzická zdatnost&#10;&#10;Obsah generovaný pomocí AI může být nesprávný.">
            <a:extLst>
              <a:ext uri="{FF2B5EF4-FFF2-40B4-BE49-F238E27FC236}">
                <a16:creationId xmlns:a16="http://schemas.microsoft.com/office/drawing/2014/main" id="{BF5E77F6-CECA-762A-27A8-7CBC07E0BD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40" r="1" b="1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 descr="Obsah obrázku interiér, oblečení, osoba, nábytek&#10;&#10;Obsah generovaný pomocí AI může být nesprávný.">
            <a:extLst>
              <a:ext uri="{FF2B5EF4-FFF2-40B4-BE49-F238E27FC236}">
                <a16:creationId xmlns:a16="http://schemas.microsoft.com/office/drawing/2014/main" id="{0D397A59-3794-06EF-A42E-DA5A60AFCC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28" r="11049" b="1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3179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F5D5CE-063E-4986-C88C-3E9A8F8A1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cs-CZ" dirty="0"/>
              <a:t>Přínos mobility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21DBE8-3DF9-68BF-9235-832D31158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sz="2000"/>
              <a:t>Mobilita přinesla nové zkušenosti, inspiraci i upevnění mezinárodní spolupráce.</a:t>
            </a:r>
            <a:endParaRPr lang="cs-CZ"/>
          </a:p>
          <a:p>
            <a:r>
              <a:rPr lang="cs-CZ" sz="2000" dirty="0"/>
              <a:t>rozvoj digitálních kompetencí</a:t>
            </a:r>
          </a:p>
          <a:p>
            <a:r>
              <a:rPr lang="cs-CZ" sz="2000" dirty="0"/>
              <a:t>posílení samostatnosti žáků</a:t>
            </a:r>
          </a:p>
          <a:p>
            <a:r>
              <a:rPr lang="cs-CZ" sz="2000" dirty="0"/>
              <a:t>prohloubení kulturního povědomí</a:t>
            </a:r>
          </a:p>
          <a:p>
            <a:r>
              <a:rPr lang="cs-CZ" sz="2000" dirty="0"/>
              <a:t>přenos inspirace do výuky</a:t>
            </a:r>
          </a:p>
          <a:p>
            <a:endParaRPr lang="cs-CZ" sz="2000">
              <a:latin typeface="Aptos" panose="020B0004020202020204"/>
              <a:cs typeface="Arial"/>
            </a:endParaRPr>
          </a:p>
        </p:txBody>
      </p:sp>
      <p:pic>
        <p:nvPicPr>
          <p:cNvPr id="6" name="Obrázek 5" descr="Obsah obrázku text, oblečení, interiér, stůl&#10;&#10;Obsah generovaný pomocí AI může být nesprávný.">
            <a:extLst>
              <a:ext uri="{FF2B5EF4-FFF2-40B4-BE49-F238E27FC236}">
                <a16:creationId xmlns:a16="http://schemas.microsoft.com/office/drawing/2014/main" id="{BC8AFAD5-9C4C-FC91-48D3-4F757A9563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26" r="-1" b="29151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Obrázek 4" descr="Obsah obrázku venku, obloha, lidé, osoba&#10;&#10;Obsah generovaný pomocí AI může být nesprávný.">
            <a:extLst>
              <a:ext uri="{FF2B5EF4-FFF2-40B4-BE49-F238E27FC236}">
                <a16:creationId xmlns:a16="http://schemas.microsoft.com/office/drawing/2014/main" id="{7DEE229E-B4A8-96FE-7540-B019AABF3A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7110" t="34568" r="6955" b="10905"/>
          <a:stretch>
            <a:fillRect/>
          </a:stretch>
        </p:blipFill>
        <p:spPr>
          <a:xfrm>
            <a:off x="4726728" y="3802961"/>
            <a:ext cx="7483940" cy="3055872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88270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celář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Širokoúhlá obrazovka</PresentationFormat>
  <Paragraphs>0</Paragraphs>
  <Slides>10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1" baseType="lpstr">
      <vt:lpstr>Motiv systému Office</vt:lpstr>
      <vt:lpstr>Erasmus+ na Slovensku. Mezinárodní mobilita žáků a pedagogů</vt:lpstr>
      <vt:lpstr>O mobilitě</vt:lpstr>
      <vt:lpstr>Digitální rozvoj</vt:lpstr>
      <vt:lpstr>Tradice a tvořivost</vt:lpstr>
      <vt:lpstr>Prezentace aplikace PowerPoint</vt:lpstr>
      <vt:lpstr>Poznávání regionu</vt:lpstr>
      <vt:lpstr>Košice a vánoční atmosféra</vt:lpstr>
      <vt:lpstr>Stínování pedagogů</vt:lpstr>
      <vt:lpstr>Přínos mobility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121</cp:revision>
  <dcterms:created xsi:type="dcterms:W3CDTF">2012-08-16T00:56:33Z</dcterms:created>
  <dcterms:modified xsi:type="dcterms:W3CDTF">2026-02-24T18:47:51Z</dcterms:modified>
</cp:coreProperties>
</file>