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03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79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65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79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20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95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5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26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37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70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60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FF70E-C8F5-4805-A791-6AEBE7151BBF}" type="datetimeFigureOut">
              <a:rPr lang="cs-CZ" smtClean="0"/>
              <a:t>03.05.2019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4A59A-35E7-4089-8127-F333ACED94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06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cs-CZ" b="1" dirty="0" smtClean="0"/>
              <a:t>EU – „Učíme se ze života pro život“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62500" lnSpcReduction="20000"/>
          </a:bodyPr>
          <a:lstStyle/>
          <a:p>
            <a:endParaRPr lang="cs-CZ" sz="4400" b="1" u="sng" dirty="0" smtClean="0">
              <a:solidFill>
                <a:srgbClr val="7030A0"/>
              </a:solidFill>
            </a:endParaRPr>
          </a:p>
          <a:p>
            <a:r>
              <a:rPr lang="cs-CZ" sz="7700" b="1" u="sng" dirty="0" smtClean="0">
                <a:solidFill>
                  <a:srgbClr val="00B0F0"/>
                </a:solidFill>
              </a:rPr>
              <a:t>Velikonoce</a:t>
            </a:r>
            <a:endParaRPr lang="cs-CZ" sz="7700" b="1" u="sng" dirty="0" smtClean="0">
              <a:solidFill>
                <a:srgbClr val="00B0F0"/>
              </a:solidFill>
            </a:endParaRPr>
          </a:p>
          <a:p>
            <a:r>
              <a:rPr lang="cs-CZ" sz="5400" dirty="0" smtClean="0"/>
              <a:t>6. </a:t>
            </a:r>
            <a:r>
              <a:rPr lang="cs-CZ" sz="5400" dirty="0"/>
              <a:t>B</a:t>
            </a:r>
            <a:endParaRPr lang="cs-CZ" sz="5400" dirty="0" smtClean="0"/>
          </a:p>
          <a:p>
            <a:endParaRPr lang="cs-CZ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63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6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7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8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9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1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5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5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3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b="1" dirty="0" smtClean="0"/>
              <a:t>Implementace krajského akčního plánu Kraje Vysočina I – Učíme se ze života pro život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it-IT" sz="3200" b="1" dirty="0"/>
              <a:t>Registrační číslo: CZ.02.3.68/0.0/0.0/16_034/0008656</a:t>
            </a:r>
            <a:endParaRPr lang="cs-CZ" sz="3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4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32022"/>
              </p:ext>
            </p:extLst>
          </p:nvPr>
        </p:nvGraphicFramePr>
        <p:xfrm>
          <a:off x="508000" y="1092200"/>
          <a:ext cx="11214100" cy="5031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1342"/>
                <a:gridCol w="7122758"/>
              </a:tblGrid>
              <a:tr h="992250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Rozvíjená oblast: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Kompetence</a:t>
                      </a:r>
                      <a:r>
                        <a:rPr lang="cs-CZ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k podnikavosti, inciativě a kreativitě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5450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Oblast vzdělávání / předmět: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Občanská </a:t>
                      </a:r>
                      <a:r>
                        <a:rPr lang="it-IT" sz="2400" dirty="0" smtClean="0">
                          <a:effectLst/>
                        </a:rPr>
                        <a:t>výchova</a:t>
                      </a:r>
                      <a:r>
                        <a:rPr lang="cs-CZ" sz="2400" dirty="0" smtClean="0">
                          <a:effectLst/>
                        </a:rPr>
                        <a:t>, </a:t>
                      </a:r>
                      <a:r>
                        <a:rPr lang="cs-CZ" sz="2400" dirty="0" smtClean="0">
                          <a:effectLst/>
                        </a:rPr>
                        <a:t>základy</a:t>
                      </a:r>
                      <a:r>
                        <a:rPr lang="cs-CZ" sz="2400" baseline="0" dirty="0" smtClean="0">
                          <a:effectLst/>
                        </a:rPr>
                        <a:t> společenských věd, občanská nauka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0872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Název aktivity: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Velikonoce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20823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Stupeň vzdělávání: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II.</a:t>
                      </a:r>
                      <a:r>
                        <a:rPr lang="cs-CZ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stupeň ZŠ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7273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Ročník: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6</a:t>
                      </a:r>
                      <a:r>
                        <a:rPr lang="cs-CZ" sz="2400" dirty="0" smtClean="0">
                          <a:effectLst/>
                        </a:rPr>
                        <a:t>. </a:t>
                      </a:r>
                      <a:r>
                        <a:rPr lang="cs-CZ" sz="2400" dirty="0" smtClean="0">
                          <a:effectLst/>
                        </a:rPr>
                        <a:t>–</a:t>
                      </a:r>
                      <a:r>
                        <a:rPr lang="cs-CZ" sz="2400" baseline="0" dirty="0" smtClean="0">
                          <a:effectLst/>
                        </a:rPr>
                        <a:t> 7. ročník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5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Základní informace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 smtClean="0"/>
              <a:t>Název aktivity: </a:t>
            </a:r>
            <a:r>
              <a:rPr lang="cs-CZ" b="1" i="1" dirty="0" smtClean="0">
                <a:solidFill>
                  <a:srgbClr val="7030A0"/>
                </a:solidFill>
              </a:rPr>
              <a:t>Velikonoce</a:t>
            </a:r>
            <a:endParaRPr lang="cs-CZ" b="1" i="1" dirty="0" smtClean="0">
              <a:solidFill>
                <a:srgbClr val="7030A0"/>
              </a:solidFill>
            </a:endParaRPr>
          </a:p>
          <a:p>
            <a:pPr lvl="0"/>
            <a:r>
              <a:rPr lang="cs-CZ" dirty="0" smtClean="0"/>
              <a:t>Cílová skupina: </a:t>
            </a:r>
            <a:r>
              <a:rPr lang="cs-CZ" b="1" i="1" dirty="0" smtClean="0">
                <a:solidFill>
                  <a:srgbClr val="7030A0"/>
                </a:solidFill>
              </a:rPr>
              <a:t>žáci 6. – </a:t>
            </a:r>
            <a:r>
              <a:rPr lang="cs-CZ" b="1" i="1" dirty="0" smtClean="0">
                <a:solidFill>
                  <a:srgbClr val="7030A0"/>
                </a:solidFill>
              </a:rPr>
              <a:t>7. </a:t>
            </a:r>
            <a:r>
              <a:rPr lang="cs-CZ" b="1" i="1" dirty="0" smtClean="0">
                <a:solidFill>
                  <a:srgbClr val="7030A0"/>
                </a:solidFill>
              </a:rPr>
              <a:t>ročníku </a:t>
            </a:r>
            <a:r>
              <a:rPr lang="cs-CZ" b="1" i="1" dirty="0" smtClean="0">
                <a:solidFill>
                  <a:srgbClr val="7030A0"/>
                </a:solidFill>
              </a:rPr>
              <a:t>ZŠ, související třídy víceletých gymnázií</a:t>
            </a:r>
            <a:endParaRPr lang="cs-CZ" b="1" i="1" dirty="0" smtClean="0">
              <a:solidFill>
                <a:srgbClr val="7030A0"/>
              </a:solidFill>
            </a:endParaRPr>
          </a:p>
          <a:p>
            <a:pPr marL="0" lvl="0" indent="0">
              <a:buNone/>
            </a:pPr>
            <a:endParaRPr lang="cs-CZ" b="1" i="1" dirty="0" smtClean="0">
              <a:solidFill>
                <a:srgbClr val="7030A0"/>
              </a:solidFill>
            </a:endParaRPr>
          </a:p>
          <a:p>
            <a:pPr lvl="0"/>
            <a:r>
              <a:rPr lang="cs-CZ" b="1" dirty="0" smtClean="0"/>
              <a:t>Cíl aktivity</a:t>
            </a:r>
            <a:r>
              <a:rPr lang="cs-CZ" b="1" dirty="0" smtClean="0"/>
              <a:t>:</a:t>
            </a:r>
          </a:p>
          <a:p>
            <a:pPr marL="514350" lvl="0" indent="-514350">
              <a:buAutoNum type="alphaLcParenR"/>
            </a:pPr>
            <a:r>
              <a:rPr lang="cs-CZ" dirty="0"/>
              <a:t>ž</a:t>
            </a:r>
            <a:r>
              <a:rPr lang="cs-CZ" dirty="0" smtClean="0"/>
              <a:t>ák porozumí významu svátku jara,</a:t>
            </a:r>
          </a:p>
          <a:p>
            <a:pPr marL="514350" lvl="0" indent="-514350">
              <a:buAutoNum type="alphaLcParenR"/>
            </a:pPr>
            <a:r>
              <a:rPr lang="cs-CZ" dirty="0"/>
              <a:t>j</a:t>
            </a:r>
            <a:r>
              <a:rPr lang="cs-CZ" dirty="0" smtClean="0"/>
              <a:t>sou získávány a předávány informace z oblasti kulturního dědictví,</a:t>
            </a:r>
          </a:p>
          <a:p>
            <a:pPr marL="514350" lvl="0" indent="-514350">
              <a:buAutoNum type="alphaLcParenR"/>
            </a:pPr>
            <a:r>
              <a:rPr lang="cs-CZ" dirty="0"/>
              <a:t>ž</a:t>
            </a:r>
            <a:r>
              <a:rPr lang="cs-CZ" dirty="0" smtClean="0"/>
              <a:t>ák zlepšuje své komunikační dovednosti charakteristikou a vznikem Velikonoc</a:t>
            </a:r>
          </a:p>
          <a:p>
            <a:pPr marL="514350" lvl="0" indent="-514350">
              <a:buAutoNum type="alphaLcParenR"/>
            </a:pPr>
            <a:r>
              <a:rPr lang="cs-CZ" dirty="0"/>
              <a:t>v</a:t>
            </a:r>
            <a:r>
              <a:rPr lang="cs-CZ" dirty="0" smtClean="0"/>
              <a:t>ysvětí v českém jazyce, co znamenají a k čemu slouží příslušné základní pojmy, doplní křížovku a další úkoly,</a:t>
            </a:r>
          </a:p>
          <a:p>
            <a:pPr marL="514350" lvl="0" indent="-514350">
              <a:buAutoNum type="alphaLcParenR"/>
            </a:pPr>
            <a:r>
              <a:rPr lang="cs-CZ" dirty="0"/>
              <a:t>u</a:t>
            </a:r>
            <a:r>
              <a:rPr lang="cs-CZ" dirty="0" smtClean="0"/>
              <a:t>vede příklady, kde se setkává s oslavou svátků jara.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0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5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0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3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4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3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143</Words>
  <Application>Microsoft Office PowerPoint</Application>
  <PresentationFormat>Širokoúhlá obrazovka</PresentationFormat>
  <Paragraphs>45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EU – „Učíme se ze života pro život“</vt:lpstr>
      <vt:lpstr> Implementace krajského akčního plánu Kraje Vysočina I – Učíme se ze života pro život </vt:lpstr>
      <vt:lpstr>Prezentace aplikace PowerPoint</vt:lpstr>
      <vt:lpstr>Základní informace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– „Učíme se ze života pro život“</dc:title>
  <dc:creator>ucitel</dc:creator>
  <cp:lastModifiedBy>ucitel</cp:lastModifiedBy>
  <cp:revision>14</cp:revision>
  <dcterms:created xsi:type="dcterms:W3CDTF">2019-05-03T10:53:19Z</dcterms:created>
  <dcterms:modified xsi:type="dcterms:W3CDTF">2019-05-03T11:36:50Z</dcterms:modified>
</cp:coreProperties>
</file>