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79" r:id="rId4"/>
    <p:sldId id="256" r:id="rId5"/>
    <p:sldId id="257" r:id="rId6"/>
    <p:sldId id="258" r:id="rId7"/>
    <p:sldId id="259" r:id="rId8"/>
    <p:sldId id="261" r:id="rId9"/>
    <p:sldId id="264" r:id="rId10"/>
    <p:sldId id="263" r:id="rId11"/>
    <p:sldId id="265" r:id="rId12"/>
    <p:sldId id="266" r:id="rId13"/>
    <p:sldId id="267" r:id="rId14"/>
    <p:sldId id="272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071-5A6E-47C4-916E-840B191EB957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2DAA-721B-4F08-AF8E-81894B015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78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071-5A6E-47C4-916E-840B191EB957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2DAA-721B-4F08-AF8E-81894B015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50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071-5A6E-47C4-916E-840B191EB957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2DAA-721B-4F08-AF8E-81894B015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29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3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8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7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1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95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3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2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071-5A6E-47C4-916E-840B191EB957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2DAA-721B-4F08-AF8E-81894B015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75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5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0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EBA1-EE10-4A08-A17C-956F21687AA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55AF8-9C3D-4E49-BFFB-A0CF27277E36}" type="slidenum">
              <a:rPr lang="cs-C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3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071-5A6E-47C4-916E-840B191EB957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2DAA-721B-4F08-AF8E-81894B015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479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071-5A6E-47C4-916E-840B191EB957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2DAA-721B-4F08-AF8E-81894B015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74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071-5A6E-47C4-916E-840B191EB957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2DAA-721B-4F08-AF8E-81894B015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12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071-5A6E-47C4-916E-840B191EB957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2DAA-721B-4F08-AF8E-81894B015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3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071-5A6E-47C4-916E-840B191EB957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2DAA-721B-4F08-AF8E-81894B015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1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071-5A6E-47C4-916E-840B191EB957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2DAA-721B-4F08-AF8E-81894B015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68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D071-5A6E-47C4-916E-840B191EB957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2DAA-721B-4F08-AF8E-81894B015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86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0D071-5A6E-47C4-916E-840B191EB957}" type="datetimeFigureOut">
              <a:rPr lang="cs-CZ" smtClean="0"/>
              <a:t>05.12.2018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12DAA-721B-4F08-AF8E-81894B0152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01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EBA1-EE10-4A08-A17C-956F21687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05.12.2018</a:t>
            </a:fld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55AF8-9C3D-4E49-BFFB-A0CF27277E3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2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70624" y="2222937"/>
            <a:ext cx="9144000" cy="3011215"/>
          </a:xfrm>
        </p:spPr>
        <p:txBody>
          <a:bodyPr>
            <a:normAutofit/>
          </a:bodyPr>
          <a:lstStyle/>
          <a:p>
            <a:r>
              <a:rPr lang="cs-CZ" sz="4400" dirty="0"/>
              <a:t>EU- „Učíme se ze života pro život“ </a:t>
            </a:r>
            <a:r>
              <a:rPr lang="cs-CZ" sz="2400" dirty="0"/>
              <a:t>Registrační číslo: CZ.02.3.68/0.0/0.0/16_034/0008656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Úvod do technického kreslení - </a:t>
            </a:r>
            <a:r>
              <a:rPr lang="cs-CZ" sz="2400" dirty="0" smtClean="0"/>
              <a:t>č</a:t>
            </a:r>
            <a:r>
              <a:rPr lang="cs-CZ" sz="2400" dirty="0"/>
              <a:t>. </a:t>
            </a:r>
            <a:r>
              <a:rPr lang="cs-CZ" sz="2400" dirty="0" smtClean="0"/>
              <a:t>61</a:t>
            </a:r>
            <a:br>
              <a:rPr lang="cs-CZ" sz="2400" dirty="0" smtClean="0"/>
            </a:br>
            <a:r>
              <a:rPr lang="cs-CZ" sz="2400" dirty="0" smtClean="0"/>
              <a:t>Polytechnická výuka - </a:t>
            </a:r>
            <a:r>
              <a:rPr lang="cs-CZ" sz="2400" dirty="0"/>
              <a:t>6. ročník</a:t>
            </a:r>
            <a:br>
              <a:rPr lang="cs-CZ" sz="2400" dirty="0"/>
            </a:br>
            <a:endParaRPr lang="cs-CZ" sz="3600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513"/>
            <a:ext cx="8248063" cy="1830552"/>
          </a:xfrm>
          <a:prstGeom prst="rect">
            <a:avLst/>
          </a:prstGeom>
        </p:spPr>
      </p:pic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783021" y="-2120845"/>
            <a:ext cx="9144000" cy="1655762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865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08" y="436771"/>
            <a:ext cx="7825516" cy="5869137"/>
          </a:xfrm>
        </p:spPr>
      </p:pic>
    </p:spTree>
    <p:extLst>
      <p:ext uri="{BB962C8B-B14F-4D97-AF65-F5344CB8AC3E}">
        <p14:creationId xmlns:p14="http://schemas.microsoft.com/office/powerpoint/2010/main" val="369982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61" y="488530"/>
            <a:ext cx="7652988" cy="5739741"/>
          </a:xfrm>
        </p:spPr>
      </p:pic>
    </p:spTree>
    <p:extLst>
      <p:ext uri="{BB962C8B-B14F-4D97-AF65-F5344CB8AC3E}">
        <p14:creationId xmlns:p14="http://schemas.microsoft.com/office/powerpoint/2010/main" val="239284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750" y="454025"/>
            <a:ext cx="7794944" cy="5846208"/>
          </a:xfrm>
        </p:spPr>
      </p:pic>
    </p:spTree>
    <p:extLst>
      <p:ext uri="{BB962C8B-B14F-4D97-AF65-F5344CB8AC3E}">
        <p14:creationId xmlns:p14="http://schemas.microsoft.com/office/powerpoint/2010/main" val="359134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80" y="436771"/>
            <a:ext cx="7756505" cy="5817379"/>
          </a:xfrm>
        </p:spPr>
      </p:pic>
    </p:spTree>
    <p:extLst>
      <p:ext uri="{BB962C8B-B14F-4D97-AF65-F5344CB8AC3E}">
        <p14:creationId xmlns:p14="http://schemas.microsoft.com/office/powerpoint/2010/main" val="397181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Základní informace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717430" y="1886009"/>
            <a:ext cx="10515600" cy="511863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Název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aktivity/téma: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Úvod do technického kreslení </a:t>
            </a:r>
          </a:p>
          <a:p>
            <a:pPr marL="0" lvl="0" indent="0" algn="just">
              <a:buNone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Cílová skupina: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žáci 2. stupně</a:t>
            </a:r>
          </a:p>
          <a:p>
            <a:pPr marL="0" lvl="0" indent="0" algn="just">
              <a:buNone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Cíl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aktivity: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upevnění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postupů při technickém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kreslení, narýsování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složitějšího technického výkresu.</a:t>
            </a:r>
          </a:p>
          <a:p>
            <a:pPr marL="0" lvl="0" indent="0" algn="just">
              <a:buNone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Pomůcky: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pomocný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učební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materiál,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rýsovací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potřeby,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papír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A4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, případně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PC.</a:t>
            </a:r>
          </a:p>
          <a:p>
            <a:pPr marL="0" indent="0" algn="just">
              <a:buNone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Motivace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žáků před využitím aktivizační 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metody: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Vysvětlení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, že výkres slouží jako dorozumívací prostředek v technice (navrhování nábytku, stavebnictví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Očekávaná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doba realizace: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až 2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hodiny</a:t>
            </a:r>
            <a:endParaRPr lang="cs-CZ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orma: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skupinová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– rozhovor o tom, kde se využívají konzoly (dopravní prostředky, garnýže),</a:t>
            </a:r>
          </a:p>
          <a:p>
            <a:pPr marL="0" lvl="0" indent="0" algn="just"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             individuální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– rýsování,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kreslení</a:t>
            </a:r>
            <a:endParaRPr lang="cs-CZ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just">
              <a:buNone/>
            </a:pPr>
            <a:r>
              <a:rPr lang="cs-CZ" sz="1600" b="1" dirty="0" smtClean="0">
                <a:solidFill>
                  <a:schemeClr val="accent1">
                    <a:lumMod val="75000"/>
                  </a:schemeClr>
                </a:solidFill>
              </a:rPr>
              <a:t>Metoda: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individuální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práce 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žáků -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cs-CZ" sz="1600" dirty="0" smtClean="0">
                <a:solidFill>
                  <a:schemeClr val="accent1">
                    <a:lumMod val="75000"/>
                  </a:schemeClr>
                </a:solidFill>
              </a:rPr>
              <a:t>ři </a:t>
            </a: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práci je třeba žáky průběžně kontrolovat a radit jim. Je důležité sledovat, aby dodržovali zásady technického kreslení (úprava a čistota výkresu, používání čar a kót správným způsobem, umístění objektu a popisového pole na papíře atd.).</a:t>
            </a:r>
          </a:p>
          <a:p>
            <a:pPr marL="0" indent="0" algn="just"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2819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18" y="225214"/>
            <a:ext cx="4711655" cy="628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09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04" y="225502"/>
            <a:ext cx="8210727" cy="6158045"/>
          </a:xfrm>
        </p:spPr>
      </p:pic>
    </p:spTree>
    <p:extLst>
      <p:ext uri="{BB962C8B-B14F-4D97-AF65-F5344CB8AC3E}">
        <p14:creationId xmlns:p14="http://schemas.microsoft.com/office/powerpoint/2010/main" val="76926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07" y="308267"/>
            <a:ext cx="7996855" cy="5997641"/>
          </a:xfrm>
        </p:spPr>
      </p:pic>
    </p:spTree>
    <p:extLst>
      <p:ext uri="{BB962C8B-B14F-4D97-AF65-F5344CB8AC3E}">
        <p14:creationId xmlns:p14="http://schemas.microsoft.com/office/powerpoint/2010/main" val="341973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34" y="394235"/>
            <a:ext cx="8135275" cy="6101456"/>
          </a:xfrm>
        </p:spPr>
      </p:pic>
    </p:spTree>
    <p:extLst>
      <p:ext uri="{BB962C8B-B14F-4D97-AF65-F5344CB8AC3E}">
        <p14:creationId xmlns:p14="http://schemas.microsoft.com/office/powerpoint/2010/main" val="460407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54" y="471276"/>
            <a:ext cx="7860023" cy="5895017"/>
          </a:xfrm>
        </p:spPr>
      </p:pic>
    </p:spTree>
    <p:extLst>
      <p:ext uri="{BB962C8B-B14F-4D97-AF65-F5344CB8AC3E}">
        <p14:creationId xmlns:p14="http://schemas.microsoft.com/office/powerpoint/2010/main" val="351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133" y="505782"/>
            <a:ext cx="7848521" cy="5886391"/>
          </a:xfrm>
        </p:spPr>
      </p:pic>
    </p:spTree>
    <p:extLst>
      <p:ext uri="{BB962C8B-B14F-4D97-AF65-F5344CB8AC3E}">
        <p14:creationId xmlns:p14="http://schemas.microsoft.com/office/powerpoint/2010/main" val="3038579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881" y="255616"/>
            <a:ext cx="8193577" cy="6145183"/>
          </a:xfrm>
        </p:spPr>
      </p:pic>
    </p:spTree>
    <p:extLst>
      <p:ext uri="{BB962C8B-B14F-4D97-AF65-F5344CB8AC3E}">
        <p14:creationId xmlns:p14="http://schemas.microsoft.com/office/powerpoint/2010/main" val="3644839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wipe/>
      </p:transition>
    </mc:Choice>
    <mc:Fallback>
      <p:transition spd="slow" advClick="0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74</Words>
  <Application>Microsoft Office PowerPoint</Application>
  <PresentationFormat>Širokoúhlá obrazovka</PresentationFormat>
  <Paragraphs>14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1_Motiv Office</vt:lpstr>
      <vt:lpstr>EU- „Učíme se ze života pro život“ Registrační číslo: CZ.02.3.68/0.0/0.0/16_034/0008656  Úvod do technického kreslení - č. 61 Polytechnická výuka - 6. ročník </vt:lpstr>
      <vt:lpstr>Základní informace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sup</dc:creator>
  <cp:lastModifiedBy>sup</cp:lastModifiedBy>
  <cp:revision>12</cp:revision>
  <dcterms:created xsi:type="dcterms:W3CDTF">2018-12-03T08:20:09Z</dcterms:created>
  <dcterms:modified xsi:type="dcterms:W3CDTF">2018-12-05T09:20:14Z</dcterms:modified>
</cp:coreProperties>
</file>